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1" r:id="rId9"/>
    <p:sldId id="262" r:id="rId10"/>
    <p:sldId id="266" r:id="rId11"/>
    <p:sldId id="264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C16E3C-FF6E-4F92-85A7-7C0E322F9C6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4890F2-6FDA-48CA-9584-C1D63FBAD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1FF1-BCA5-4F14-84C4-27CEB5D5317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F0D0-C424-4501-8579-04AFF3965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en_begue@hms.harvard.edu" TargetMode="External"/><Relationship Id="rId2" Type="http://schemas.openxmlformats.org/officeDocument/2006/relationships/hyperlink" Target="mailto:michael_Blanchard@hms.harvard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elle_ocana@hms.harvard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Leica </a:t>
            </a:r>
            <a:r>
              <a:rPr lang="en-US" smtClean="0"/>
              <a:t>SP8X </a:t>
            </a:r>
            <a:r>
              <a:rPr lang="en-US" smtClean="0"/>
              <a:t>Confocal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01493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Michael Blanchard</a:t>
            </a:r>
            <a:br>
              <a:rPr lang="en-US" sz="1200" dirty="0" smtClean="0"/>
            </a:br>
            <a:r>
              <a:rPr lang="en-US" sz="1200" dirty="0" smtClean="0"/>
              <a:t>Imaging Technician</a:t>
            </a:r>
            <a:br>
              <a:rPr lang="en-US" sz="1200" dirty="0" smtClean="0"/>
            </a:br>
            <a:r>
              <a:rPr lang="en-US" sz="1200" dirty="0" smtClean="0">
                <a:hlinkClick r:id="rId2"/>
              </a:rPr>
              <a:t>michael_Blanchard@hms.harvard.edu</a:t>
            </a:r>
            <a:r>
              <a:rPr lang="en-US" sz="1200" dirty="0" smtClean="0"/>
              <a:t> 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445" y="6310859"/>
            <a:ext cx="310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Aurelien Begue</a:t>
            </a:r>
          </a:p>
          <a:p>
            <a:r>
              <a:rPr lang="en-US" sz="1200" dirty="0" smtClean="0">
                <a:hlinkClick r:id="rId3"/>
              </a:rPr>
              <a:t>Aurelien_begue@hms.harvard.edu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53009" y="6310859"/>
            <a:ext cx="310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Michelle Ocana</a:t>
            </a:r>
          </a:p>
          <a:p>
            <a:r>
              <a:rPr lang="en-US" sz="1200" dirty="0" smtClean="0">
                <a:hlinkClick r:id="rId4"/>
              </a:rPr>
              <a:t>Michelle_ocana@hms.harvard.edu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766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Z-Stacks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3711"/>
            <a:ext cx="4692858" cy="21360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the microscope focus knob or the focus “knob” within the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Click the begin and end when you have reached to top and bottom of your samples</a:t>
            </a:r>
            <a:endParaRPr lang="en-US" sz="2000" dirty="0"/>
          </a:p>
        </p:txBody>
      </p:sp>
      <p:pic>
        <p:nvPicPr>
          <p:cNvPr id="4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41249" r="85533" b="20777"/>
          <a:stretch/>
        </p:blipFill>
        <p:spPr bwMode="auto">
          <a:xfrm>
            <a:off x="5631180" y="1889761"/>
            <a:ext cx="2628900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13030" y="2645764"/>
            <a:ext cx="314793" cy="190375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16184" y="2181069"/>
            <a:ext cx="1116767" cy="37475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1550" y="2371157"/>
            <a:ext cx="7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Focus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1878" y="2669503"/>
            <a:ext cx="504546" cy="7098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***</a:t>
            </a:r>
            <a:r>
              <a:rPr lang="en-US" dirty="0" err="1" smtClean="0"/>
              <a:t>HyD</a:t>
            </a:r>
            <a:r>
              <a:rPr lang="en-US" dirty="0" smtClean="0"/>
              <a:t> Detector Gating***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detection combines PMTs (photomultiplier tubes) with APDs (avalanche photo-diodes)</a:t>
            </a:r>
          </a:p>
          <a:p>
            <a:r>
              <a:rPr lang="en-US" dirty="0" err="1" smtClean="0"/>
              <a:t>HyD</a:t>
            </a:r>
            <a:r>
              <a:rPr lang="en-US" dirty="0" smtClean="0"/>
              <a:t> use electron bombardment step with avalanche gain</a:t>
            </a:r>
          </a:p>
          <a:p>
            <a:pPr lvl="2"/>
            <a:r>
              <a:rPr lang="en-US" dirty="0" smtClean="0"/>
              <a:t>Improves contrast</a:t>
            </a:r>
          </a:p>
          <a:p>
            <a:pPr lvl="2"/>
            <a:r>
              <a:rPr lang="en-US" dirty="0" smtClean="0"/>
              <a:t>Improves signal to noise</a:t>
            </a:r>
          </a:p>
          <a:p>
            <a:pPr lvl="2"/>
            <a:r>
              <a:rPr lang="en-US" dirty="0" smtClean="0"/>
              <a:t>Photon counting</a:t>
            </a:r>
          </a:p>
          <a:p>
            <a:r>
              <a:rPr lang="en-US" dirty="0" smtClean="0"/>
              <a:t>Best for STED imaging</a:t>
            </a:r>
          </a:p>
          <a:p>
            <a:r>
              <a:rPr lang="en-US" dirty="0" smtClean="0"/>
              <a:t> Timed gating between 1.5-7.0</a:t>
            </a:r>
          </a:p>
          <a:p>
            <a:pPr lvl="1"/>
            <a:r>
              <a:rPr lang="en-US" dirty="0" smtClean="0"/>
              <a:t>Adjust as needed to improve photon selection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6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scan buttons at the bottom of the application</a:t>
            </a:r>
          </a:p>
          <a:p>
            <a:r>
              <a:rPr lang="en-US" dirty="0" smtClean="0"/>
              <a:t>Live: Fast continuous scan (for adjustments of laser power, gain and z focus)</a:t>
            </a:r>
          </a:p>
          <a:p>
            <a:r>
              <a:rPr lang="en-US" dirty="0" smtClean="0"/>
              <a:t>Capture Image: Scans only the sequence you are looking currently working on</a:t>
            </a:r>
          </a:p>
          <a:p>
            <a:r>
              <a:rPr lang="en-US" dirty="0" smtClean="0"/>
              <a:t>Start: Starts your scan</a:t>
            </a:r>
            <a:endParaRPr lang="en-US" dirty="0"/>
          </a:p>
        </p:txBody>
      </p:sp>
      <p:pic>
        <p:nvPicPr>
          <p:cNvPr id="4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95486" r="49537" b="208"/>
          <a:stretch/>
        </p:blipFill>
        <p:spPr bwMode="auto">
          <a:xfrm>
            <a:off x="403860" y="5496518"/>
            <a:ext cx="8336280" cy="49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66866" y="5496518"/>
            <a:ext cx="749508" cy="60447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93108" y="5496518"/>
            <a:ext cx="1101777" cy="61197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87390" y="5496519"/>
            <a:ext cx="952750" cy="61197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3" y="10367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Turn on </a:t>
            </a:r>
            <a:r>
              <a:rPr lang="en-US" dirty="0" smtClean="0"/>
              <a:t>procedure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74854" y="1543987"/>
            <a:ext cx="5526282" cy="4568409"/>
            <a:chOff x="823697" y="2507146"/>
            <a:chExt cx="4682581" cy="3473281"/>
          </a:xfrm>
        </p:grpSpPr>
        <p:sp>
          <p:nvSpPr>
            <p:cNvPr id="45" name="Rectangle 44"/>
            <p:cNvSpPr/>
            <p:nvPr/>
          </p:nvSpPr>
          <p:spPr>
            <a:xfrm>
              <a:off x="2917135" y="5325628"/>
              <a:ext cx="459431" cy="37458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65104" y="2507146"/>
              <a:ext cx="1222514" cy="7156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40157" y="3421546"/>
              <a:ext cx="2266121" cy="243508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9613" y="3351971"/>
              <a:ext cx="2037522" cy="10137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91478" y="3520937"/>
              <a:ext cx="1013792" cy="8448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90869" y="3903593"/>
              <a:ext cx="815009" cy="2882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/>
                <a:t>keyboard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91478" y="3709781"/>
              <a:ext cx="1013792" cy="8945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9227" y="3421546"/>
              <a:ext cx="278296" cy="1142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1451113" y="3707297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632502" y="3702327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821346" y="3702327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2010189" y="3707296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2206486" y="3704812"/>
              <a:ext cx="89453" cy="1043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rapezoid 18"/>
            <p:cNvSpPr/>
            <p:nvPr/>
          </p:nvSpPr>
          <p:spPr>
            <a:xfrm rot="18436305">
              <a:off x="3199329" y="4065609"/>
              <a:ext cx="204977" cy="288235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" name="Can 19"/>
            <p:cNvSpPr/>
            <p:nvPr/>
          </p:nvSpPr>
          <p:spPr>
            <a:xfrm rot="18251682">
              <a:off x="3093149" y="4014322"/>
              <a:ext cx="112650" cy="16208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3771900" y="3858868"/>
              <a:ext cx="96907" cy="33296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3461303" y="3702328"/>
              <a:ext cx="401374" cy="173933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98823" y="4025347"/>
              <a:ext cx="273077" cy="342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49348" y="3956022"/>
              <a:ext cx="112641" cy="521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3284883" y="4191828"/>
              <a:ext cx="651013" cy="400051"/>
            </a:xfrm>
            <a:prstGeom prst="trapezoid">
              <a:avLst>
                <a:gd name="adj" fmla="val 1754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376566" y="4416222"/>
              <a:ext cx="172782" cy="1611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416577" y="4446421"/>
              <a:ext cx="102954" cy="9811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5287618" y="2830555"/>
              <a:ext cx="146602" cy="367748"/>
            </a:xfrm>
            <a:prstGeom prst="flowChartProcess">
              <a:avLst/>
            </a:prstGeom>
            <a:solidFill>
              <a:srgbClr val="FF898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5309980" y="2922104"/>
              <a:ext cx="101876" cy="745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2434938" y="4757265"/>
              <a:ext cx="354380" cy="118028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2405270" y="4378560"/>
              <a:ext cx="511865" cy="198783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2405270" y="4398064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2538206" y="4398064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2671142" y="4400547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2805156" y="4398064"/>
              <a:ext cx="96907" cy="106846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 rot="19856182">
              <a:off x="4208041" y="2719312"/>
              <a:ext cx="380500" cy="45968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697" y="4856618"/>
              <a:ext cx="17343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Turn on these buttons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0453" y="5275319"/>
              <a:ext cx="162044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Hg lamp under table</a:t>
              </a:r>
            </a:p>
            <a:p>
              <a:r>
                <a:rPr lang="en-US" sz="1350" dirty="0"/>
                <a:t>Turn on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2538205" y="5546503"/>
              <a:ext cx="354380" cy="118028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35242" y="4488079"/>
              <a:ext cx="271927" cy="315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/>
                <a:t>1</a:t>
              </a:r>
              <a:endParaRPr lang="en-US" sz="21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32502" y="5664531"/>
              <a:ext cx="271927" cy="315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/>
                <a:t>2</a:t>
              </a:r>
              <a:endParaRPr lang="en-US" sz="2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Startup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8" t="39970" r="50685" b="29880"/>
          <a:stretch/>
        </p:blipFill>
        <p:spPr>
          <a:xfrm>
            <a:off x="4518904" y="1861929"/>
            <a:ext cx="715618" cy="957381"/>
          </a:xfrm>
        </p:spPr>
      </p:pic>
      <p:sp>
        <p:nvSpPr>
          <p:cNvPr id="9" name="TextBox 8"/>
          <p:cNvSpPr txBox="1"/>
          <p:nvPr/>
        </p:nvSpPr>
        <p:spPr>
          <a:xfrm>
            <a:off x="628650" y="1671206"/>
            <a:ext cx="28017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on LASX Icon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Load </a:t>
            </a:r>
            <a:r>
              <a:rPr lang="en-US" dirty="0" err="1" smtClean="0"/>
              <a:t>machineSTED.xlhw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 smtClean="0"/>
              <a:t>OK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99017" y="3260361"/>
            <a:ext cx="5591316" cy="3237252"/>
            <a:chOff x="2743200" y="2825646"/>
            <a:chExt cx="5591316" cy="32372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853" r="15073" b="19791"/>
            <a:stretch/>
          </p:blipFill>
          <p:spPr>
            <a:xfrm>
              <a:off x="2743200" y="2825646"/>
              <a:ext cx="5591316" cy="323725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526926" y="3980795"/>
              <a:ext cx="2531394" cy="757155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69" t="45915" r="19500" b="45926"/>
            <a:stretch/>
          </p:blipFill>
          <p:spPr>
            <a:xfrm>
              <a:off x="7519781" y="4961744"/>
              <a:ext cx="516054" cy="332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8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the software: Turning on Lasers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30" y="1617963"/>
            <a:ext cx="3927116" cy="200915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on the Configuration tab at the top of the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on the “Lasers” button within configuration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Turn on your lasers and turn up the p</a:t>
            </a:r>
            <a:r>
              <a:rPr lang="en-US" sz="1800" dirty="0" smtClean="0"/>
              <a:t>ower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437089" y="1543986"/>
            <a:ext cx="4558940" cy="2376191"/>
            <a:chOff x="3560164" y="1753849"/>
            <a:chExt cx="4558940" cy="2376191"/>
          </a:xfrm>
          <a:noFill/>
        </p:grpSpPr>
        <p:pic>
          <p:nvPicPr>
            <p:cNvPr id="4" name="img337834" descr="39ede95f-f3da-44e3-b54e-8c4bb03691f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9" r="55120" b="75112"/>
            <a:stretch/>
          </p:blipFill>
          <p:spPr bwMode="auto">
            <a:xfrm>
              <a:off x="3560164" y="1827825"/>
              <a:ext cx="4558940" cy="23022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665095" y="1753849"/>
              <a:ext cx="1071797" cy="434715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7996" t="6258"/>
          <a:stretch/>
        </p:blipFill>
        <p:spPr>
          <a:xfrm>
            <a:off x="3934917" y="2869549"/>
            <a:ext cx="2098623" cy="3800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4662" y="3365292"/>
            <a:ext cx="457200" cy="47219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4009" t="10000" r="10828" b="22950"/>
          <a:stretch/>
        </p:blipFill>
        <p:spPr>
          <a:xfrm>
            <a:off x="270130" y="4725658"/>
            <a:ext cx="4391811" cy="19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software: Turning on Lasers</a:t>
            </a:r>
            <a:endParaRPr lang="en-US" dirty="0"/>
          </a:p>
        </p:txBody>
      </p:sp>
      <p:pic>
        <p:nvPicPr>
          <p:cNvPr id="1027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1"/>
          <a:stretch/>
        </p:blipFill>
        <p:spPr bwMode="auto">
          <a:xfrm>
            <a:off x="174701" y="2283104"/>
            <a:ext cx="41503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3678" y="3878317"/>
            <a:ext cx="161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Dye path button to set up your filters </a:t>
            </a:r>
            <a:endParaRPr lang="en-US" dirty="0"/>
          </a:p>
        </p:txBody>
      </p:sp>
      <p:pic>
        <p:nvPicPr>
          <p:cNvPr id="10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4" t="28598" r="57276" b="66502"/>
          <a:stretch/>
        </p:blipFill>
        <p:spPr bwMode="auto">
          <a:xfrm>
            <a:off x="5359369" y="4483372"/>
            <a:ext cx="645951" cy="77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g100018" descr="a381dfd6-0555-42b0-b3dc-599f6b9c77c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90" y="3784939"/>
            <a:ext cx="1889133" cy="247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 Arrow 11"/>
          <p:cNvSpPr/>
          <p:nvPr/>
        </p:nvSpPr>
        <p:spPr>
          <a:xfrm>
            <a:off x="4200150" y="4163202"/>
            <a:ext cx="1549650" cy="174169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535208">
            <a:off x="3482476" y="3804828"/>
            <a:ext cx="2295278" cy="181523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08879" y="2226040"/>
            <a:ext cx="457200" cy="24733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2480" y="1881266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on the Acquire Tab at the top of the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Choose your dyes in the Dye Path</a:t>
            </a:r>
          </a:p>
        </p:txBody>
      </p:sp>
      <p:cxnSp>
        <p:nvCxnSpPr>
          <p:cNvPr id="9" name="Straight Arrow Connector 8"/>
          <p:cNvCxnSpPr>
            <a:endCxn id="1027" idx="0"/>
          </p:cNvCxnSpPr>
          <p:nvPr/>
        </p:nvCxnSpPr>
        <p:spPr>
          <a:xfrm flipH="1">
            <a:off x="2249868" y="2051873"/>
            <a:ext cx="2352614" cy="231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Imaging Resolution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2821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your resolution</a:t>
            </a:r>
          </a:p>
          <a:p>
            <a:pPr lvl="1"/>
            <a:r>
              <a:rPr lang="en-US" dirty="0" smtClean="0"/>
              <a:t>Are you resolving your particle?</a:t>
            </a:r>
          </a:p>
          <a:p>
            <a:pPr lvl="1"/>
            <a:r>
              <a:rPr lang="en-US" dirty="0" smtClean="0"/>
              <a:t>Pixel size must be ½ the expected particle size</a:t>
            </a:r>
          </a:p>
          <a:p>
            <a:pPr lvl="1"/>
            <a:r>
              <a:rPr lang="en-US" dirty="0" smtClean="0"/>
              <a:t>Adjust Format and Zoom Factor to improve pixel size </a:t>
            </a:r>
          </a:p>
          <a:p>
            <a:pPr lvl="1"/>
            <a:r>
              <a:rPr lang="en-US" dirty="0" smtClean="0"/>
              <a:t>Adjust averaging to improve image quality (reducing noise)</a:t>
            </a:r>
          </a:p>
          <a:p>
            <a:r>
              <a:rPr lang="en-US" dirty="0" smtClean="0"/>
              <a:t>Line average=higher quality but faster bleaching</a:t>
            </a:r>
          </a:p>
          <a:p>
            <a:r>
              <a:rPr lang="en-US" dirty="0" smtClean="0"/>
              <a:t>Frame average = more fluorophore recovery</a:t>
            </a:r>
          </a:p>
          <a:p>
            <a:pPr lvl="1"/>
            <a:endParaRPr lang="en-US" dirty="0"/>
          </a:p>
        </p:txBody>
      </p:sp>
      <p:pic>
        <p:nvPicPr>
          <p:cNvPr id="4" name="img337834" descr="39ede95f-f3da-44e3-b54e-8c4bb03691f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10" b="55838"/>
          <a:stretch/>
        </p:blipFill>
        <p:spPr bwMode="auto">
          <a:xfrm>
            <a:off x="5517536" y="1529024"/>
            <a:ext cx="2891944" cy="50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00997" y="3201011"/>
            <a:ext cx="1750102" cy="19426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94883" y="3833158"/>
            <a:ext cx="2132350" cy="3824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05435" y="4403375"/>
            <a:ext cx="2021798" cy="15579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94882" y="4968812"/>
            <a:ext cx="1210455" cy="2552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79645" y="5402830"/>
            <a:ext cx="1325692" cy="23088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best dye and scan method</a:t>
            </a:r>
            <a:endParaRPr lang="en-US" dirty="0"/>
          </a:p>
        </p:txBody>
      </p:sp>
      <p:pic>
        <p:nvPicPr>
          <p:cNvPr id="2052" name="img100018" descr="a381dfd6-0555-42b0-b3dc-599f6b9c77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7" y="1851285"/>
            <a:ext cx="3825131" cy="50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4642" y="2188564"/>
            <a:ext cx="4763099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Choose PMT or </a:t>
            </a:r>
            <a:r>
              <a:rPr lang="en-US" dirty="0" err="1" smtClean="0"/>
              <a:t>HyD</a:t>
            </a:r>
            <a:r>
              <a:rPr lang="en-US" dirty="0" smtClean="0"/>
              <a:t> collection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Click on the … button to choose your dyes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Choose the best scan method(least crosstalk)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multichannel Sequences</a:t>
            </a:r>
            <a:endParaRPr lang="en-US" dirty="0"/>
          </a:p>
        </p:txBody>
      </p:sp>
      <p:pic>
        <p:nvPicPr>
          <p:cNvPr id="3074" name="img166036" descr="d47d7b89-9672-4621-9c4e-ffc308db51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3" y="1690689"/>
            <a:ext cx="3929991" cy="51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211821">
            <a:off x="4203155" y="3995452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203155" y="4743729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462082">
            <a:off x="4181784" y="5437539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5443" y="4081645"/>
            <a:ext cx="2228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3 settings do not have crosstalk</a:t>
            </a:r>
          </a:p>
          <a:p>
            <a:r>
              <a:rPr lang="en-US" dirty="0" smtClean="0"/>
              <a:t>2 sequences will take less time than 3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 up laser 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0391" y="2216870"/>
            <a:ext cx="254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on the lasers you wish to use. White light, STED, Argon/</a:t>
            </a:r>
            <a:r>
              <a:rPr lang="en-US" dirty="0" err="1" smtClean="0"/>
              <a:t>HeNe</a:t>
            </a:r>
            <a:endParaRPr lang="en-US" dirty="0" smtClean="0"/>
          </a:p>
        </p:txBody>
      </p:sp>
      <p:sp>
        <p:nvSpPr>
          <p:cNvPr id="5" name="Left Arrow 4"/>
          <p:cNvSpPr/>
          <p:nvPr/>
        </p:nvSpPr>
        <p:spPr>
          <a:xfrm>
            <a:off x="3342356" y="2506148"/>
            <a:ext cx="1956217" cy="17238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img47148" descr="b6df0e22-7302-4b0f-b690-78c8a10bd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8" y="1963586"/>
            <a:ext cx="2695000" cy="15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g966488" descr="e8851c77-dfaa-4882-af74-6b940ef9582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2"/>
          <a:stretch/>
        </p:blipFill>
        <p:spPr bwMode="auto">
          <a:xfrm>
            <a:off x="405539" y="3703831"/>
            <a:ext cx="2532534" cy="29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2275331" y="4133536"/>
            <a:ext cx="2134050" cy="142407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9381" y="3955659"/>
            <a:ext cx="27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up laser powers (don’t leave them on 1%)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5154" y="5192970"/>
            <a:ext cx="476687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White light laser is very low output. You will use more than standard confocal imaging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7134" y="22168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40243" y="4984230"/>
            <a:ext cx="5075107" cy="1064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10562</TotalTime>
  <Words>382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Leica SP8X Confocal</vt:lpstr>
      <vt:lpstr>Turn on procedure</vt:lpstr>
      <vt:lpstr>Software Startup</vt:lpstr>
      <vt:lpstr>Using the software: Turning on Lasers</vt:lpstr>
      <vt:lpstr>Using the software: Turning on Lasers</vt:lpstr>
      <vt:lpstr>Imaging Resolution </vt:lpstr>
      <vt:lpstr>Choosing best dye and scan method</vt:lpstr>
      <vt:lpstr>Choosing multichannel Sequences</vt:lpstr>
      <vt:lpstr>Turn up laser power</vt:lpstr>
      <vt:lpstr>Z-Stacks</vt:lpstr>
      <vt:lpstr>***HyD Detector Gating***</vt:lpstr>
      <vt:lpstr>Scanning</vt:lpstr>
    </vt:vector>
  </TitlesOfParts>
  <Company>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Leica SP8X STED</dc:title>
  <dc:creator>Ocana, Michelle Lowe</dc:creator>
  <cp:lastModifiedBy>Ocana, Michelle Lowe</cp:lastModifiedBy>
  <cp:revision>29</cp:revision>
  <cp:lastPrinted>2018-10-02T18:53:00Z</cp:lastPrinted>
  <dcterms:created xsi:type="dcterms:W3CDTF">2018-08-24T18:55:12Z</dcterms:created>
  <dcterms:modified xsi:type="dcterms:W3CDTF">2018-10-16T16:03:38Z</dcterms:modified>
</cp:coreProperties>
</file>