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72" r:id="rId7"/>
    <p:sldId id="268" r:id="rId8"/>
    <p:sldId id="271" r:id="rId9"/>
    <p:sldId id="297" r:id="rId10"/>
    <p:sldId id="274" r:id="rId11"/>
    <p:sldId id="275" r:id="rId12"/>
    <p:sldId id="276" r:id="rId13"/>
    <p:sldId id="273" r:id="rId14"/>
    <p:sldId id="277" r:id="rId15"/>
    <p:sldId id="278" r:id="rId16"/>
    <p:sldId id="279" r:id="rId17"/>
    <p:sldId id="280" r:id="rId18"/>
    <p:sldId id="281" r:id="rId19"/>
    <p:sldId id="285" r:id="rId20"/>
    <p:sldId id="290" r:id="rId21"/>
    <p:sldId id="289" r:id="rId22"/>
    <p:sldId id="291" r:id="rId23"/>
    <p:sldId id="292" r:id="rId24"/>
    <p:sldId id="293" r:id="rId25"/>
    <p:sldId id="294" r:id="rId26"/>
    <p:sldId id="295" r:id="rId27"/>
    <p:sldId id="296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7E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F71-1F5D-4378-8697-A4B182CAD636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C9CE-9D70-4A02-B665-D6AECE35F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6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F71-1F5D-4378-8697-A4B182CAD636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C9CE-9D70-4A02-B665-D6AECE35F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F71-1F5D-4378-8697-A4B182CAD636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C9CE-9D70-4A02-B665-D6AECE35F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16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F71-1F5D-4378-8697-A4B182CAD636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C9CE-9D70-4A02-B665-D6AECE35F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8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F71-1F5D-4378-8697-A4B182CAD636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C9CE-9D70-4A02-B665-D6AECE35F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97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F71-1F5D-4378-8697-A4B182CAD636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C9CE-9D70-4A02-B665-D6AECE35F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F71-1F5D-4378-8697-A4B182CAD636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C9CE-9D70-4A02-B665-D6AECE35F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F71-1F5D-4378-8697-A4B182CAD636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C9CE-9D70-4A02-B665-D6AECE35F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23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F71-1F5D-4378-8697-A4B182CAD636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C9CE-9D70-4A02-B665-D6AECE35F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4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F71-1F5D-4378-8697-A4B182CAD636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C9CE-9D70-4A02-B665-D6AECE35F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5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F71-1F5D-4378-8697-A4B182CAD636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C9CE-9D70-4A02-B665-D6AECE35F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45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AEF71-1F5D-4378-8697-A4B182CAD636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7C9CE-9D70-4A02-B665-D6AECE35F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1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ichelle_ocana@hms.harvard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ppms.us/hms-neuroimagin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VS120 </a:t>
            </a:r>
            <a:r>
              <a:rPr lang="en-US" dirty="0"/>
              <a:t>Whole Slide Scanner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600450"/>
            <a:ext cx="3429000" cy="1581150"/>
          </a:xfrm>
        </p:spPr>
        <p:txBody>
          <a:bodyPr>
            <a:noAutofit/>
          </a:bodyPr>
          <a:lstStyle/>
          <a:p>
            <a:r>
              <a:rPr lang="en-US" sz="1200" dirty="0"/>
              <a:t>Neurobiology Imaging Facility</a:t>
            </a:r>
          </a:p>
          <a:p>
            <a:r>
              <a:rPr lang="en-US" sz="1200" dirty="0"/>
              <a:t>Michelle Ocana</a:t>
            </a:r>
          </a:p>
          <a:p>
            <a:r>
              <a:rPr lang="en-US" sz="1200" dirty="0"/>
              <a:t>Director</a:t>
            </a:r>
          </a:p>
          <a:p>
            <a:r>
              <a:rPr lang="en-US" sz="1200" dirty="0">
                <a:hlinkClick r:id="rId2"/>
              </a:rPr>
              <a:t>Michelle_ocana@hms.harvard.edu</a:t>
            </a:r>
            <a:endParaRPr lang="en-US" sz="1200" dirty="0"/>
          </a:p>
          <a:p>
            <a:r>
              <a:rPr lang="en-US" sz="1200" dirty="0"/>
              <a:t>O-617-432-1683</a:t>
            </a:r>
          </a:p>
          <a:p>
            <a:r>
              <a:rPr lang="en-US" sz="1200" dirty="0"/>
              <a:t>C-617-275-6390</a:t>
            </a:r>
          </a:p>
        </p:txBody>
      </p:sp>
    </p:spTree>
    <p:extLst>
      <p:ext uri="{BB962C8B-B14F-4D97-AF65-F5344CB8AC3E}">
        <p14:creationId xmlns:p14="http://schemas.microsoft.com/office/powerpoint/2010/main" val="195665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 the Scanned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2000" dirty="0"/>
              <a:t>The overview (in low mag) will be visible </a:t>
            </a:r>
          </a:p>
          <a:p>
            <a:r>
              <a:rPr lang="en-US" sz="2000" dirty="0"/>
              <a:t>Check to make sure the entire area of the slide or Region of interest has been acquired</a:t>
            </a:r>
          </a:p>
          <a:p>
            <a:r>
              <a:rPr lang="en-US" sz="2000" dirty="0"/>
              <a:t>“Edit Scanned Area” to choose how much of the slide you want to acquire. You can acquire the entire slide or just a few regions</a:t>
            </a:r>
          </a:p>
          <a:p>
            <a:r>
              <a:rPr lang="en-US" sz="2000" dirty="0"/>
              <a:t>The Scanned Area will appear on the “Stage Navigator” in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yellow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48"/>
          <a:stretch/>
        </p:blipFill>
        <p:spPr bwMode="auto">
          <a:xfrm>
            <a:off x="0" y="4114800"/>
            <a:ext cx="9170699" cy="249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7543800" y="3657600"/>
            <a:ext cx="3810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556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 the Scanned Area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3814" b="54919"/>
          <a:stretch/>
        </p:blipFill>
        <p:spPr bwMode="auto">
          <a:xfrm>
            <a:off x="533400" y="2514601"/>
            <a:ext cx="7710050" cy="408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1600200"/>
            <a:ext cx="512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 click on the Image to delete Regions of Interest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523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Edit the Scanned Area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08458" y="1277034"/>
            <a:ext cx="43719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Choose a drawing too and draw your regions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91" b="13962"/>
          <a:stretch/>
        </p:blipFill>
        <p:spPr bwMode="auto">
          <a:xfrm>
            <a:off x="762000" y="1923365"/>
            <a:ext cx="6934200" cy="492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1153886" y="1556656"/>
            <a:ext cx="965458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372100" y="1600200"/>
            <a:ext cx="952500" cy="16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294409" y="1600200"/>
            <a:ext cx="2030191" cy="419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838200" y="2590800"/>
            <a:ext cx="304800" cy="1676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14400" y="4267200"/>
            <a:ext cx="22349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Confirm the new ROIs</a:t>
            </a:r>
          </a:p>
        </p:txBody>
      </p:sp>
    </p:spTree>
    <p:extLst>
      <p:ext uri="{BB962C8B-B14F-4D97-AF65-F5344CB8AC3E}">
        <p14:creationId xmlns:p14="http://schemas.microsoft.com/office/powerpoint/2010/main" val="1447088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Acquiring the Slide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6" y="1066800"/>
            <a:ext cx="8610600" cy="538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05000" y="3429000"/>
            <a:ext cx="6096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3" idx="1"/>
          </p:cNvCxnSpPr>
          <p:nvPr/>
        </p:nvCxnSpPr>
        <p:spPr>
          <a:xfrm flipH="1">
            <a:off x="2667000" y="5518666"/>
            <a:ext cx="914400" cy="4249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791200" y="4097170"/>
            <a:ext cx="876300" cy="7034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059668"/>
            <a:ext cx="222445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Choose Magnification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1400" y="5334000"/>
            <a:ext cx="57627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Another chance to add properties and change save location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3200" y="3727838"/>
            <a:ext cx="223875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Click next when ready</a:t>
            </a:r>
          </a:p>
        </p:txBody>
      </p:sp>
    </p:spTree>
    <p:extLst>
      <p:ext uri="{BB962C8B-B14F-4D97-AF65-F5344CB8AC3E}">
        <p14:creationId xmlns:p14="http://schemas.microsoft.com/office/powerpoint/2010/main" val="914371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Focusing the Slide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4" r="29365"/>
          <a:stretch/>
        </p:blipFill>
        <p:spPr bwMode="auto">
          <a:xfrm>
            <a:off x="914400" y="3505200"/>
            <a:ext cx="6718196" cy="255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1869" y="1219200"/>
            <a:ext cx="833894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Choose how often and what type of Autofocus (AF)</a:t>
            </a:r>
          </a:p>
          <a:p>
            <a:endParaRPr lang="en-US" dirty="0"/>
          </a:p>
          <a:p>
            <a:r>
              <a:rPr lang="en-US" b="1" dirty="0"/>
              <a:t>Grid Density</a:t>
            </a:r>
            <a:r>
              <a:rPr lang="en-US" dirty="0"/>
              <a:t>: More AF positions or less. If your sample is not flat you may choose more</a:t>
            </a:r>
          </a:p>
          <a:p>
            <a:r>
              <a:rPr lang="en-US" b="1" dirty="0"/>
              <a:t>Focus Logic: </a:t>
            </a:r>
          </a:p>
          <a:p>
            <a:r>
              <a:rPr lang="en-US" dirty="0"/>
              <a:t>	</a:t>
            </a:r>
            <a:r>
              <a:rPr lang="en-US" b="1" dirty="0"/>
              <a:t>Autofocus</a:t>
            </a:r>
            <a:r>
              <a:rPr lang="en-US" dirty="0"/>
              <a:t>-Without any assistance</a:t>
            </a:r>
          </a:p>
          <a:p>
            <a:r>
              <a:rPr lang="en-US" dirty="0"/>
              <a:t>	</a:t>
            </a:r>
            <a:r>
              <a:rPr lang="en-US" b="1" dirty="0"/>
              <a:t>Semi-manual</a:t>
            </a:r>
            <a:r>
              <a:rPr lang="en-US" dirty="0"/>
              <a:t>-It will AF but request you to check it</a:t>
            </a:r>
          </a:p>
          <a:p>
            <a:r>
              <a:rPr lang="en-US" dirty="0"/>
              <a:t>	</a:t>
            </a:r>
            <a:r>
              <a:rPr lang="en-US" b="1" dirty="0"/>
              <a:t>Manual</a:t>
            </a:r>
            <a:r>
              <a:rPr lang="en-US" dirty="0"/>
              <a:t>-You focus all positions</a:t>
            </a:r>
          </a:p>
        </p:txBody>
      </p:sp>
    </p:spTree>
    <p:extLst>
      <p:ext uri="{BB962C8B-B14F-4D97-AF65-F5344CB8AC3E}">
        <p14:creationId xmlns:p14="http://schemas.microsoft.com/office/powerpoint/2010/main" val="40741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755204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Edit Focus Map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8" t="58382" r="55982" b="15337"/>
          <a:stretch/>
        </p:blipFill>
        <p:spPr bwMode="auto">
          <a:xfrm>
            <a:off x="5867399" y="5370494"/>
            <a:ext cx="2508277" cy="141130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1869" y="1219200"/>
            <a:ext cx="740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Choosing the Edit Focus Map allows you to predefine where the AF will occur</a:t>
            </a:r>
          </a:p>
          <a:p>
            <a:r>
              <a:rPr lang="en-US" dirty="0"/>
              <a:t>You can choose to keep all AF positions or none of them and make your own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81000" y="2590800"/>
            <a:ext cx="3810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1219200" y="2667000"/>
            <a:ext cx="762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648200" y="3467100"/>
            <a:ext cx="1905000" cy="1143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53200" y="3429000"/>
            <a:ext cx="1955664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Click on the image </a:t>
            </a:r>
          </a:p>
          <a:p>
            <a:r>
              <a:rPr lang="en-US" dirty="0"/>
              <a:t>to create a new </a:t>
            </a:r>
          </a:p>
          <a:p>
            <a:r>
              <a:rPr lang="en-US" dirty="0"/>
              <a:t>AF position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6474" y="3124200"/>
            <a:ext cx="1284326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Choose a </a:t>
            </a:r>
          </a:p>
          <a:p>
            <a:r>
              <a:rPr lang="en-US" dirty="0"/>
              <a:t>different </a:t>
            </a:r>
          </a:p>
          <a:p>
            <a:r>
              <a:rPr lang="en-US" dirty="0"/>
              <a:t>grid density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048000"/>
            <a:ext cx="737702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Click </a:t>
            </a:r>
          </a:p>
          <a:p>
            <a:r>
              <a:rPr lang="en-US" dirty="0"/>
              <a:t>Input </a:t>
            </a:r>
          </a:p>
          <a:p>
            <a:r>
              <a:rPr lang="en-US" dirty="0"/>
              <a:t>To </a:t>
            </a:r>
          </a:p>
          <a:p>
            <a:r>
              <a:rPr lang="en-US" dirty="0"/>
              <a:t>save</a:t>
            </a:r>
          </a:p>
        </p:txBody>
      </p:sp>
    </p:spTree>
    <p:extLst>
      <p:ext uri="{BB962C8B-B14F-4D97-AF65-F5344CB8AC3E}">
        <p14:creationId xmlns:p14="http://schemas.microsoft.com/office/powerpoint/2010/main" val="4202694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Acquiring the Scanned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Click “Scan Now” when AF is complete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4" r="29365"/>
          <a:stretch/>
        </p:blipFill>
        <p:spPr bwMode="auto">
          <a:xfrm>
            <a:off x="838200" y="2743200"/>
            <a:ext cx="6718196" cy="255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7400" y="3429000"/>
            <a:ext cx="14478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67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Collecting Fluorescent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295400"/>
          </a:xfrm>
        </p:spPr>
        <p:txBody>
          <a:bodyPr>
            <a:normAutofit/>
          </a:bodyPr>
          <a:lstStyle/>
          <a:p>
            <a:r>
              <a:rPr lang="en-US" sz="2000" dirty="0"/>
              <a:t>Choose the “Fluorescence” tab from the wizard on the bottom of the program window.</a:t>
            </a:r>
          </a:p>
          <a:p>
            <a:r>
              <a:rPr lang="en-US" sz="2000" dirty="0"/>
              <a:t>Click on the “Expert” button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0" r="13285"/>
          <a:stretch/>
        </p:blipFill>
        <p:spPr bwMode="auto">
          <a:xfrm>
            <a:off x="152400" y="3429000"/>
            <a:ext cx="8871857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261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Collecting Fluorescence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Choose </a:t>
            </a:r>
            <a:r>
              <a:rPr lang="en-US" sz="2000" dirty="0" smtClean="0"/>
              <a:t>Brightfield Overview (faster and no bleaching of sample)</a:t>
            </a:r>
            <a:endParaRPr lang="en-US" sz="2000" dirty="0"/>
          </a:p>
          <a:p>
            <a:r>
              <a:rPr lang="en-US" sz="2000" dirty="0"/>
              <a:t>Click on the small arrow to the right of the “Type” button and choose </a:t>
            </a:r>
            <a:r>
              <a:rPr lang="en-US" sz="2000" dirty="0" smtClean="0"/>
              <a:t>“Dim Sample”</a:t>
            </a:r>
          </a:p>
          <a:p>
            <a:r>
              <a:rPr lang="en-US" sz="2000" dirty="0" smtClean="0"/>
              <a:t>Click Overview</a:t>
            </a:r>
          </a:p>
          <a:p>
            <a:r>
              <a:rPr lang="en-US" sz="2000" dirty="0" smtClean="0"/>
              <a:t>**Optional** If you want to include the slide label click the dropdown to the right of the Overview arrow and click on Slide label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9"/>
          <a:stretch/>
        </p:blipFill>
        <p:spPr bwMode="auto">
          <a:xfrm>
            <a:off x="176704" y="3874532"/>
            <a:ext cx="8790591" cy="222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60448" y="4082534"/>
            <a:ext cx="457200" cy="357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90193" y="3826133"/>
            <a:ext cx="4572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96952" y="3461266"/>
            <a:ext cx="215616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Brightfield Overview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77314" y="4396264"/>
            <a:ext cx="533400" cy="436602"/>
          </a:xfrm>
          <a:prstGeom prst="rect">
            <a:avLst/>
          </a:prstGeom>
          <a:solidFill>
            <a:srgbClr val="D6D7EF"/>
          </a:solidFill>
          <a:ln>
            <a:solidFill>
              <a:srgbClr val="D6D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43600" y="4058113"/>
            <a:ext cx="228600" cy="357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526654" y="3530173"/>
            <a:ext cx="186589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Image Slide Label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069454" y="3881514"/>
            <a:ext cx="4572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135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Scaling the Fluorescent Image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10789"/>
            <a:ext cx="6629400" cy="414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447800"/>
            <a:ext cx="91909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image auto-scales the brightness upon completion of the Overview. This may not be desired.</a:t>
            </a:r>
          </a:p>
          <a:p>
            <a:r>
              <a:rPr lang="en-US" dirty="0"/>
              <a:t>Click on the “Fixed Scaling” button in Histogram window</a:t>
            </a:r>
          </a:p>
          <a:p>
            <a:r>
              <a:rPr lang="en-US" dirty="0"/>
              <a:t>Move the green line on the right to the left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914400"/>
            <a:ext cx="426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make your Overview image look brighter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800" y="3886200"/>
            <a:ext cx="762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524000" y="3429000"/>
            <a:ext cx="304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983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6915" y="1143000"/>
            <a:ext cx="7305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Turn everything on</a:t>
            </a:r>
          </a:p>
          <a:p>
            <a:r>
              <a:rPr lang="en-US" dirty="0"/>
              <a:t>** If the PC is on , log out and log back in (to reset any network connections)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81000" y="2743200"/>
            <a:ext cx="8305800" cy="3836628"/>
            <a:chOff x="381000" y="1954572"/>
            <a:chExt cx="8305800" cy="3836628"/>
          </a:xfrm>
        </p:grpSpPr>
        <p:sp>
          <p:nvSpPr>
            <p:cNvPr id="5" name="Rectangle 4"/>
            <p:cNvSpPr/>
            <p:nvPr/>
          </p:nvSpPr>
          <p:spPr>
            <a:xfrm>
              <a:off x="533400" y="2667000"/>
              <a:ext cx="76962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438400" y="1954572"/>
              <a:ext cx="838200" cy="7124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EXFO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16810" y="3897086"/>
              <a:ext cx="571567" cy="37011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953000" y="5562600"/>
              <a:ext cx="37338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" y="5562600"/>
              <a:ext cx="3994386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400" y="3581400"/>
              <a:ext cx="838200" cy="1905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50572" y="3810000"/>
              <a:ext cx="24384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33700" y="4953000"/>
              <a:ext cx="266700" cy="5334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67000" y="5410200"/>
              <a:ext cx="838200" cy="152400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64368" y="4787167"/>
              <a:ext cx="581962" cy="78903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an 15"/>
            <p:cNvSpPr/>
            <p:nvPr/>
          </p:nvSpPr>
          <p:spPr>
            <a:xfrm flipV="1">
              <a:off x="5623821" y="4880232"/>
              <a:ext cx="133878" cy="139600"/>
            </a:xfrm>
            <a:prstGeom prst="ca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>
                <a:rot lat="21299999" lon="30000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181600" y="4819712"/>
              <a:ext cx="370339" cy="285687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361577" y="4494612"/>
              <a:ext cx="45719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316085" y="4430659"/>
              <a:ext cx="143691" cy="12790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699734" y="3701142"/>
              <a:ext cx="1476047" cy="1850572"/>
              <a:chOff x="5610553" y="2819400"/>
              <a:chExt cx="1075997" cy="1019331"/>
            </a:xfrm>
          </p:grpSpPr>
          <p:sp>
            <p:nvSpPr>
              <p:cNvPr id="20" name="Rectangle 20"/>
              <p:cNvSpPr>
                <a:spLocks noChangeArrowheads="1"/>
              </p:cNvSpPr>
              <p:nvPr/>
            </p:nvSpPr>
            <p:spPr bwMode="auto">
              <a:xfrm>
                <a:off x="5610553" y="2946816"/>
                <a:ext cx="1075997" cy="891915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21"/>
              <p:cNvSpPr>
                <a:spLocks noChangeArrowheads="1"/>
              </p:cNvSpPr>
              <p:nvPr/>
            </p:nvSpPr>
            <p:spPr bwMode="auto">
              <a:xfrm>
                <a:off x="5841124" y="2819400"/>
                <a:ext cx="230571" cy="19112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41"/>
              <p:cNvSpPr>
                <a:spLocks noChangeArrowheads="1"/>
              </p:cNvSpPr>
              <p:nvPr/>
            </p:nvSpPr>
            <p:spPr bwMode="auto">
              <a:xfrm>
                <a:off x="5841124" y="3392774"/>
                <a:ext cx="614855" cy="6370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42"/>
              <p:cNvSpPr>
                <a:spLocks noChangeArrowheads="1"/>
              </p:cNvSpPr>
              <p:nvPr/>
            </p:nvSpPr>
            <p:spPr bwMode="auto">
              <a:xfrm>
                <a:off x="5841124" y="3711315"/>
                <a:ext cx="614855" cy="6370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Oval 43"/>
              <p:cNvSpPr>
                <a:spLocks noChangeArrowheads="1"/>
              </p:cNvSpPr>
              <p:nvPr/>
            </p:nvSpPr>
            <p:spPr bwMode="auto">
              <a:xfrm>
                <a:off x="6532836" y="3647607"/>
                <a:ext cx="76857" cy="12741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45"/>
              <p:cNvSpPr>
                <a:spLocks noChangeArrowheads="1"/>
              </p:cNvSpPr>
              <p:nvPr/>
            </p:nvSpPr>
            <p:spPr bwMode="auto">
              <a:xfrm>
                <a:off x="6071695" y="3456482"/>
                <a:ext cx="153714" cy="25483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Oval 46"/>
              <p:cNvSpPr>
                <a:spLocks noChangeArrowheads="1"/>
              </p:cNvSpPr>
              <p:nvPr/>
            </p:nvSpPr>
            <p:spPr bwMode="auto">
              <a:xfrm>
                <a:off x="5917981" y="3074233"/>
                <a:ext cx="461141" cy="127416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AutoShape 48"/>
              <p:cNvSpPr>
                <a:spLocks noChangeArrowheads="1"/>
              </p:cNvSpPr>
              <p:nvPr/>
            </p:nvSpPr>
            <p:spPr bwMode="auto">
              <a:xfrm>
                <a:off x="6071695" y="3137941"/>
                <a:ext cx="153714" cy="1911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9" name="Oval 21"/>
            <p:cNvSpPr>
              <a:spLocks noChangeArrowheads="1"/>
            </p:cNvSpPr>
            <p:nvPr/>
          </p:nvSpPr>
          <p:spPr bwMode="auto">
            <a:xfrm>
              <a:off x="7543682" y="3700461"/>
              <a:ext cx="316296" cy="34698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514600" y="2400300"/>
              <a:ext cx="76200" cy="190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975586" y="4095750"/>
              <a:ext cx="45719" cy="95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590800" y="2030772"/>
              <a:ext cx="76200" cy="762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743200" y="2030772"/>
              <a:ext cx="359228" cy="762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324600" y="3935772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143000" y="4163785"/>
              <a:ext cx="152400" cy="11566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1965960" y="2498271"/>
              <a:ext cx="548640" cy="0"/>
            </a:xfrm>
            <a:prstGeom prst="straightConnector1">
              <a:avLst/>
            </a:prstGeom>
            <a:ln w="38100" cmpd="sng">
              <a:headEnd w="lg" len="lg"/>
              <a:tailEnd type="arrow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136952" y="1954572"/>
              <a:ext cx="106522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Fluorescent</a:t>
              </a:r>
            </a:p>
            <a:p>
              <a:r>
                <a:rPr lang="en-US" sz="1400" dirty="0"/>
                <a:t>Light source</a:t>
              </a:r>
            </a:p>
            <a:p>
              <a:r>
                <a:rPr lang="en-US" sz="1400" dirty="0"/>
                <a:t>power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6021306" y="3279577"/>
              <a:ext cx="624726" cy="83522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6258141" y="2816933"/>
              <a:ext cx="7951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Remote </a:t>
              </a:r>
            </a:p>
            <a:p>
              <a:r>
                <a:rPr lang="en-US" sz="1400" dirty="0"/>
                <a:t>control </a:t>
              </a:r>
            </a:p>
          </p:txBody>
        </p:sp>
        <p:cxnSp>
          <p:nvCxnSpPr>
            <p:cNvPr id="46" name="Straight Arrow Connector 45"/>
            <p:cNvCxnSpPr>
              <a:endCxn id="35" idx="0"/>
            </p:cNvCxnSpPr>
            <p:nvPr/>
          </p:nvCxnSpPr>
          <p:spPr>
            <a:xfrm>
              <a:off x="1219200" y="3200400"/>
              <a:ext cx="0" cy="96338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997780" y="2971800"/>
              <a:ext cx="373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PC</a:t>
              </a: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>
              <a:off x="5064368" y="3931104"/>
              <a:ext cx="0" cy="81098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8017633" y="3410630"/>
              <a:ext cx="0" cy="81098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4414164" y="3464676"/>
              <a:ext cx="1366656" cy="475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Stage and focus </a:t>
              </a:r>
            </a:p>
            <a:p>
              <a:pPr algn="ctr"/>
              <a:r>
                <a:rPr lang="en-US" sz="1400" dirty="0"/>
                <a:t>control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500258" y="3124200"/>
              <a:ext cx="10331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Microscope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6722177" y="3024217"/>
            <a:ext cx="1453604" cy="3736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Hamamatsu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812281" y="3200400"/>
            <a:ext cx="45719" cy="95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48209" y="2685878"/>
            <a:ext cx="1247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Camera Power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848140" y="5041445"/>
            <a:ext cx="685800" cy="127847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UCB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943600" y="6096000"/>
            <a:ext cx="45719" cy="95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351125" y="5751050"/>
            <a:ext cx="45719" cy="4706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01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 r="15037" b="5634"/>
          <a:stretch/>
        </p:blipFill>
        <p:spPr bwMode="auto">
          <a:xfrm>
            <a:off x="799155" y="2286000"/>
            <a:ext cx="681663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Edit the Scanned Area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08458" y="1277034"/>
            <a:ext cx="43719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Choose a drawing too and draw your regions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153886" y="1556656"/>
            <a:ext cx="965458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372100" y="1600200"/>
            <a:ext cx="952500" cy="16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838200" y="2590800"/>
            <a:ext cx="304800" cy="1676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14400" y="4267200"/>
            <a:ext cx="22349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Confirm the new ROIs</a:t>
            </a:r>
          </a:p>
        </p:txBody>
      </p:sp>
      <p:sp>
        <p:nvSpPr>
          <p:cNvPr id="3" name="Rectangle 2"/>
          <p:cNvSpPr/>
          <p:nvPr/>
        </p:nvSpPr>
        <p:spPr>
          <a:xfrm>
            <a:off x="4014355" y="3194732"/>
            <a:ext cx="1371600" cy="1219200"/>
          </a:xfrm>
          <a:prstGeom prst="rect">
            <a:avLst/>
          </a:prstGeom>
          <a:noFill/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76600" y="5791200"/>
            <a:ext cx="1017809" cy="685800"/>
          </a:xfrm>
          <a:prstGeom prst="rect">
            <a:avLst/>
          </a:prstGeom>
          <a:noFill/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294409" y="1600200"/>
            <a:ext cx="2030191" cy="419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781800" y="1905000"/>
            <a:ext cx="121920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49012" y="1258669"/>
            <a:ext cx="159498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Or choose </a:t>
            </a:r>
          </a:p>
          <a:p>
            <a:r>
              <a:rPr lang="en-US" dirty="0"/>
              <a:t>the entire slide</a:t>
            </a:r>
          </a:p>
        </p:txBody>
      </p:sp>
    </p:spTree>
    <p:extLst>
      <p:ext uri="{BB962C8B-B14F-4D97-AF65-F5344CB8AC3E}">
        <p14:creationId xmlns:p14="http://schemas.microsoft.com/office/powerpoint/2010/main" val="3341044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Choosing your Collection Wavelengths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971800"/>
            <a:ext cx="54864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1371600"/>
            <a:ext cx="7878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on the + button to add a wavelength or the – to remove</a:t>
            </a:r>
          </a:p>
          <a:p>
            <a:r>
              <a:rPr lang="en-US" dirty="0"/>
              <a:t>Check each wavelength in “Start Live” mode and adjust the exposure time for each</a:t>
            </a:r>
          </a:p>
          <a:p>
            <a:r>
              <a:rPr lang="en-US" dirty="0"/>
              <a:t> 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2" t="60735" r="63361" b="3217"/>
          <a:stretch/>
        </p:blipFill>
        <p:spPr bwMode="auto">
          <a:xfrm>
            <a:off x="457200" y="2639304"/>
            <a:ext cx="1910145" cy="205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367345" y="2590800"/>
            <a:ext cx="1366455" cy="2514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2352862" y="4700483"/>
            <a:ext cx="1380938" cy="4049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76800" y="5715000"/>
            <a:ext cx="838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76800" y="5105400"/>
            <a:ext cx="685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79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Focusing the Slide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4" r="29365" b="3218"/>
          <a:stretch/>
        </p:blipFill>
        <p:spPr bwMode="auto">
          <a:xfrm>
            <a:off x="914400" y="3505200"/>
            <a:ext cx="6718196" cy="235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1869" y="1219200"/>
            <a:ext cx="833894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Choose how often and what type of Autofocus (AF)</a:t>
            </a:r>
          </a:p>
          <a:p>
            <a:endParaRPr lang="en-US" dirty="0"/>
          </a:p>
          <a:p>
            <a:r>
              <a:rPr lang="en-US" b="1" dirty="0"/>
              <a:t>Grid Density</a:t>
            </a:r>
            <a:r>
              <a:rPr lang="en-US" dirty="0"/>
              <a:t>: More AF positions or less. If your sample is not flat you may choose more</a:t>
            </a:r>
          </a:p>
          <a:p>
            <a:r>
              <a:rPr lang="en-US" b="1" dirty="0"/>
              <a:t>Focus Logic: </a:t>
            </a:r>
          </a:p>
          <a:p>
            <a:r>
              <a:rPr lang="en-US" dirty="0"/>
              <a:t>	</a:t>
            </a:r>
            <a:r>
              <a:rPr lang="en-US" b="1" dirty="0"/>
              <a:t>Autofocus</a:t>
            </a:r>
            <a:r>
              <a:rPr lang="en-US" dirty="0"/>
              <a:t>-Without any assistance</a:t>
            </a:r>
          </a:p>
          <a:p>
            <a:r>
              <a:rPr lang="en-US" dirty="0"/>
              <a:t>	</a:t>
            </a:r>
            <a:r>
              <a:rPr lang="en-US" b="1" dirty="0"/>
              <a:t>Semi-manual</a:t>
            </a:r>
            <a:r>
              <a:rPr lang="en-US" dirty="0"/>
              <a:t>-It will AF but request you to check it</a:t>
            </a:r>
          </a:p>
          <a:p>
            <a:r>
              <a:rPr lang="en-US" dirty="0"/>
              <a:t>	</a:t>
            </a:r>
            <a:r>
              <a:rPr lang="en-US" b="1" dirty="0"/>
              <a:t>Manual</a:t>
            </a:r>
            <a:r>
              <a:rPr lang="en-US" dirty="0"/>
              <a:t>-You focus all positions</a:t>
            </a:r>
          </a:p>
        </p:txBody>
      </p:sp>
    </p:spTree>
    <p:extLst>
      <p:ext uri="{BB962C8B-B14F-4D97-AF65-F5344CB8AC3E}">
        <p14:creationId xmlns:p14="http://schemas.microsoft.com/office/powerpoint/2010/main" val="3458969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17" y="2052463"/>
            <a:ext cx="7556920" cy="472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Edit Focus Map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8" t="58382" r="55982" b="15337"/>
          <a:stretch/>
        </p:blipFill>
        <p:spPr bwMode="auto">
          <a:xfrm>
            <a:off x="5867399" y="5370494"/>
            <a:ext cx="2508277" cy="141130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1869" y="1219200"/>
            <a:ext cx="740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Choosing the Edit Focus Map allows you to predefine where the AF will occur</a:t>
            </a:r>
          </a:p>
          <a:p>
            <a:r>
              <a:rPr lang="en-US" dirty="0"/>
              <a:t>You can choose to keep all AF positions or none of them and make your own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81000" y="2590800"/>
            <a:ext cx="3810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1219200" y="2667000"/>
            <a:ext cx="762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648200" y="3467100"/>
            <a:ext cx="1905000" cy="1143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53200" y="3429000"/>
            <a:ext cx="1955664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Click on the image </a:t>
            </a:r>
          </a:p>
          <a:p>
            <a:r>
              <a:rPr lang="en-US" dirty="0"/>
              <a:t>to create a new </a:t>
            </a:r>
          </a:p>
          <a:p>
            <a:r>
              <a:rPr lang="en-US" dirty="0"/>
              <a:t>AF position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6474" y="3124200"/>
            <a:ext cx="1284326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Choose a </a:t>
            </a:r>
          </a:p>
          <a:p>
            <a:r>
              <a:rPr lang="en-US" dirty="0"/>
              <a:t>different </a:t>
            </a:r>
          </a:p>
          <a:p>
            <a:r>
              <a:rPr lang="en-US" dirty="0"/>
              <a:t>grid density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048000"/>
            <a:ext cx="737702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Click </a:t>
            </a:r>
          </a:p>
          <a:p>
            <a:r>
              <a:rPr lang="en-US" dirty="0"/>
              <a:t>Input </a:t>
            </a:r>
          </a:p>
          <a:p>
            <a:r>
              <a:rPr lang="en-US" dirty="0"/>
              <a:t>To </a:t>
            </a:r>
          </a:p>
          <a:p>
            <a:r>
              <a:rPr lang="en-US" dirty="0"/>
              <a:t>save</a:t>
            </a:r>
          </a:p>
        </p:txBody>
      </p:sp>
    </p:spTree>
    <p:extLst>
      <p:ext uri="{BB962C8B-B14F-4D97-AF65-F5344CB8AC3E}">
        <p14:creationId xmlns:p14="http://schemas.microsoft.com/office/powerpoint/2010/main" val="2744322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3000" b="4307"/>
          <a:stretch/>
        </p:blipFill>
        <p:spPr bwMode="auto">
          <a:xfrm>
            <a:off x="1143000" y="2209800"/>
            <a:ext cx="661961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Choosing Semi-Manual Autofocus(AF)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05800" cy="12954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scope will move through the defines AF areas and pause</a:t>
            </a:r>
          </a:p>
          <a:p>
            <a:r>
              <a:rPr lang="en-US" dirty="0"/>
              <a:t>Manually adjust focus and click on the next arrow</a:t>
            </a:r>
          </a:p>
          <a:p>
            <a:r>
              <a:rPr lang="en-US" dirty="0"/>
              <a:t>The AF position will be highlighted on the Overview area to the right</a:t>
            </a:r>
          </a:p>
          <a:p>
            <a:r>
              <a:rPr lang="en-US" dirty="0"/>
              <a:t>“Scan Now” when finished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90600" y="2971800"/>
            <a:ext cx="1524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530529" y="2819400"/>
            <a:ext cx="13716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193028" y="3726243"/>
            <a:ext cx="9906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200" y="2667000"/>
            <a:ext cx="113947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Live Focus</a:t>
            </a:r>
          </a:p>
          <a:p>
            <a:r>
              <a:rPr lang="en-US" dirty="0"/>
              <a:t>Image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02129" y="2590800"/>
            <a:ext cx="98212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Focus </a:t>
            </a:r>
          </a:p>
          <a:p>
            <a:r>
              <a:rPr lang="en-US" dirty="0"/>
              <a:t>Location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53400" y="3733743"/>
            <a:ext cx="102431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Defined</a:t>
            </a:r>
          </a:p>
          <a:p>
            <a:r>
              <a:rPr lang="en-US" dirty="0"/>
              <a:t>Scanning</a:t>
            </a:r>
          </a:p>
          <a:p>
            <a:r>
              <a:rPr lang="en-US" dirty="0"/>
              <a:t>Area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81400" y="5257800"/>
            <a:ext cx="685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43600" y="5448300"/>
            <a:ext cx="9906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23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Final Scan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1066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Scroll with the cursor on the Slide scan image to zoom in or out</a:t>
            </a:r>
          </a:p>
          <a:p>
            <a:r>
              <a:rPr lang="en-US" dirty="0"/>
              <a:t>Click Finish to complete</a:t>
            </a:r>
          </a:p>
          <a:p>
            <a:r>
              <a:rPr lang="en-US" dirty="0"/>
              <a:t>Click “Scan New Slide” to scan another with the same parameters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71907"/>
            <a:ext cx="6339051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81400" y="5334000"/>
            <a:ext cx="685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81400" y="5105400"/>
            <a:ext cx="685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67200" y="51054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66800" y="5105400"/>
            <a:ext cx="2438400" cy="1143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572000" y="4876800"/>
            <a:ext cx="3352800" cy="2857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48600" y="4516219"/>
            <a:ext cx="140294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Load/Unload</a:t>
            </a:r>
          </a:p>
          <a:p>
            <a:r>
              <a:rPr lang="en-US" dirty="0"/>
              <a:t>Slide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924" y="4687669"/>
            <a:ext cx="112575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Scan new </a:t>
            </a:r>
          </a:p>
          <a:p>
            <a:pPr algn="ctr"/>
            <a:r>
              <a:rPr lang="en-US" dirty="0"/>
              <a:t>Slide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886200" y="5562600"/>
            <a:ext cx="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22399" y="5822058"/>
            <a:ext cx="7296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Finish</a:t>
            </a:r>
          </a:p>
        </p:txBody>
      </p:sp>
    </p:spTree>
    <p:extLst>
      <p:ext uri="{BB962C8B-B14F-4D97-AF65-F5344CB8AC3E}">
        <p14:creationId xmlns:p14="http://schemas.microsoft.com/office/powerpoint/2010/main" val="1559436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81"/>
          <a:stretch/>
        </p:blipFill>
        <p:spPr bwMode="auto">
          <a:xfrm>
            <a:off x="967146" y="4226870"/>
            <a:ext cx="6881454" cy="263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Adjusting Brightness/Contrast on Final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848600" cy="22860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Composite (multi-color) images must be adjusted in monochrome (single color)</a:t>
            </a:r>
          </a:p>
          <a:p>
            <a:r>
              <a:rPr lang="en-US" dirty="0"/>
              <a:t>Turn off a color</a:t>
            </a:r>
          </a:p>
          <a:p>
            <a:r>
              <a:rPr lang="en-US" dirty="0"/>
              <a:t>Click the “Fixed Scaling” Radio button in the Histogram window</a:t>
            </a:r>
          </a:p>
          <a:p>
            <a:r>
              <a:rPr lang="en-US" dirty="0"/>
              <a:t>Drag the green line on the right to the left to adjust brightness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1996314" y="4648200"/>
            <a:ext cx="762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14623" y="3544669"/>
            <a:ext cx="1143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Turn off a</a:t>
            </a:r>
          </a:p>
          <a:p>
            <a:pPr algn="ctr"/>
            <a:r>
              <a:rPr lang="en-US" dirty="0"/>
              <a:t>color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743200" y="4191000"/>
            <a:ext cx="3048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14400" y="5410201"/>
            <a:ext cx="685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600200" y="4876800"/>
            <a:ext cx="30480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67146" y="4876800"/>
            <a:ext cx="55685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76200" y="4343400"/>
            <a:ext cx="1015984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Adjust</a:t>
            </a:r>
          </a:p>
          <a:p>
            <a:pPr algn="ctr"/>
            <a:r>
              <a:rPr lang="en-US" dirty="0"/>
              <a:t>Slider to </a:t>
            </a:r>
          </a:p>
          <a:p>
            <a:pPr algn="ctr"/>
            <a:r>
              <a:rPr lang="en-US" dirty="0"/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3685831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Shutting 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 the schedule at </a:t>
            </a:r>
            <a:r>
              <a:rPr lang="en-US" dirty="0">
                <a:hlinkClick r:id="rId2"/>
              </a:rPr>
              <a:t>https://ppms.us/hms-neuroimaging/</a:t>
            </a:r>
            <a:r>
              <a:rPr lang="en-US" dirty="0" smtClean="0"/>
              <a:t> </a:t>
            </a:r>
            <a:r>
              <a:rPr lang="en-US" dirty="0"/>
              <a:t>to see if anyone is signed up after you</a:t>
            </a:r>
          </a:p>
          <a:p>
            <a:r>
              <a:rPr lang="en-US" dirty="0"/>
              <a:t>If there is someone with 2 hours of you then leave the light source on.</a:t>
            </a:r>
          </a:p>
          <a:p>
            <a:r>
              <a:rPr lang="en-US" b="1" dirty="0" smtClean="0"/>
              <a:t>Restart the computer at the end of your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58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the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light source is cold started, wait 2 minutes until the green light stops blinking to turn on the software</a:t>
            </a:r>
          </a:p>
          <a:p>
            <a:r>
              <a:rPr lang="en-US" dirty="0"/>
              <a:t>Click on the </a:t>
            </a:r>
            <a:r>
              <a:rPr lang="en-US" b="1" dirty="0"/>
              <a:t>ASW</a:t>
            </a:r>
            <a:r>
              <a:rPr lang="en-US" dirty="0"/>
              <a:t> software icon. The software will boot and check equipment. You will see the stage move. </a:t>
            </a:r>
          </a:p>
          <a:p>
            <a:r>
              <a:rPr lang="en-US" dirty="0"/>
              <a:t>If there is an error, you forgot to turn something 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213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Collecting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295400"/>
          </a:xfrm>
        </p:spPr>
        <p:txBody>
          <a:bodyPr>
            <a:normAutofit/>
          </a:bodyPr>
          <a:lstStyle/>
          <a:p>
            <a:r>
              <a:rPr lang="en-US" sz="2000" dirty="0"/>
              <a:t>Choose the “Brightfield” or “Fluorescence” </a:t>
            </a:r>
            <a:r>
              <a:rPr lang="en-US" sz="2000" dirty="0" smtClean="0"/>
              <a:t>the </a:t>
            </a:r>
            <a:r>
              <a:rPr lang="en-US" sz="2000" dirty="0"/>
              <a:t>wizard on the bottom of the program window.</a:t>
            </a:r>
          </a:p>
          <a:p>
            <a:r>
              <a:rPr lang="en-US" sz="2000" dirty="0"/>
              <a:t>Click on the “Expert” button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43" r="44982" b="3131"/>
          <a:stretch/>
        </p:blipFill>
        <p:spPr bwMode="auto">
          <a:xfrm>
            <a:off x="533400" y="3276600"/>
            <a:ext cx="8318636" cy="297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415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63" r="31349"/>
          <a:stretch/>
        </p:blipFill>
        <p:spPr bwMode="auto">
          <a:xfrm>
            <a:off x="1219200" y="2819400"/>
            <a:ext cx="7086600" cy="387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Collecting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752600"/>
          </a:xfrm>
        </p:spPr>
        <p:txBody>
          <a:bodyPr>
            <a:normAutofit/>
          </a:bodyPr>
          <a:lstStyle/>
          <a:p>
            <a:r>
              <a:rPr lang="en-US" sz="2000" dirty="0"/>
              <a:t>Click on the Automatic load button.</a:t>
            </a:r>
          </a:p>
          <a:p>
            <a:r>
              <a:rPr lang="en-US" sz="2000" dirty="0"/>
              <a:t>Load sample into the position labeled </a:t>
            </a:r>
            <a:r>
              <a:rPr lang="en-US" sz="2000" dirty="0" smtClean="0"/>
              <a:t>you have your sample in. </a:t>
            </a:r>
          </a:p>
          <a:p>
            <a:r>
              <a:rPr lang="en-US" sz="2000" dirty="0" smtClean="0"/>
              <a:t>Hit </a:t>
            </a:r>
            <a:r>
              <a:rPr lang="en-US" sz="2000" dirty="0"/>
              <a:t>OK</a:t>
            </a:r>
          </a:p>
          <a:p>
            <a:r>
              <a:rPr lang="en-US" sz="2000" dirty="0"/>
              <a:t>Press Next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902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Name and Properties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1" r="29008" b="4780"/>
          <a:stretch/>
        </p:blipFill>
        <p:spPr bwMode="auto">
          <a:xfrm>
            <a:off x="72934" y="3048000"/>
            <a:ext cx="907106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167640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Add Slide Name and any other identifiers in the text boxes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Click on the  … button (highlighted) for Properties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654168" y="3444368"/>
            <a:ext cx="381000" cy="304800"/>
          </a:xfrm>
          <a:prstGeom prst="rect">
            <a:avLst/>
          </a:prstGeom>
          <a:solidFill>
            <a:srgbClr val="FFFF00">
              <a:alpha val="18039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66800" y="2638566"/>
            <a:ext cx="23622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Enter text here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29000" y="3124200"/>
            <a:ext cx="762000" cy="7620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324600" y="2529709"/>
            <a:ext cx="2514600" cy="53340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More Stuff Button (Properties)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943600" y="3124200"/>
            <a:ext cx="533400" cy="37215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916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Choosing File Location and Format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09381" y="2133600"/>
            <a:ext cx="7238999" cy="3960301"/>
            <a:chOff x="1643742" y="916499"/>
            <a:chExt cx="7238999" cy="3960301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29" r="28426" b="41589"/>
            <a:stretch/>
          </p:blipFill>
          <p:spPr bwMode="auto">
            <a:xfrm>
              <a:off x="1643742" y="916499"/>
              <a:ext cx="6052457" cy="3960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Arrow Connector 16"/>
            <p:cNvCxnSpPr/>
            <p:nvPr/>
          </p:nvCxnSpPr>
          <p:spPr>
            <a:xfrm flipH="1" flipV="1">
              <a:off x="7315200" y="3200400"/>
              <a:ext cx="585414" cy="6858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900613" y="3886200"/>
              <a:ext cx="982128" cy="92333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Save </a:t>
              </a:r>
            </a:p>
            <a:p>
              <a:r>
                <a:rPr lang="en-US" dirty="0" smtClean="0"/>
                <a:t>Location</a:t>
              </a:r>
            </a:p>
            <a:p>
              <a:r>
                <a:rPr lang="en-US" dirty="0" smtClean="0"/>
                <a:t>D: or F: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7026728" y="2059499"/>
              <a:ext cx="576944" cy="39460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680191" y="1772334"/>
              <a:ext cx="1202550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Format</a:t>
              </a:r>
            </a:p>
            <a:p>
              <a:r>
                <a:rPr lang="en-US" dirty="0" smtClean="0"/>
                <a:t>VSI for faster imaging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1437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Choosing File Location and Format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8" t="11735" r="29166" b="28954"/>
          <a:stretch/>
        </p:blipFill>
        <p:spPr bwMode="auto">
          <a:xfrm>
            <a:off x="457200" y="1219200"/>
            <a:ext cx="4656523" cy="439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3276600" y="2133600"/>
            <a:ext cx="2286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38800" y="1940786"/>
            <a:ext cx="3502049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Choosing substructure will allow</a:t>
            </a:r>
          </a:p>
          <a:p>
            <a:r>
              <a:rPr lang="en-US" dirty="0"/>
              <a:t>More naming options. Add naming </a:t>
            </a:r>
          </a:p>
          <a:p>
            <a:r>
              <a:rPr lang="en-US" dirty="0"/>
              <a:t>Identifiers that you think will be </a:t>
            </a:r>
          </a:p>
          <a:p>
            <a:r>
              <a:rPr lang="en-US" dirty="0"/>
              <a:t>Useful for locating and organizing</a:t>
            </a:r>
          </a:p>
          <a:p>
            <a:r>
              <a:rPr lang="en-US" dirty="0"/>
              <a:t>Your samples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834539" y="2362200"/>
            <a:ext cx="728061" cy="3172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331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Never</a:t>
            </a:r>
            <a:r>
              <a:rPr lang="en-US" dirty="0" smtClean="0"/>
              <a:t> save your images to the C: drive!</a:t>
            </a:r>
            <a:br>
              <a:rPr lang="en-US" dirty="0" smtClean="0"/>
            </a:br>
            <a:r>
              <a:rPr lang="en-US" dirty="0" smtClean="0"/>
              <a:t>They will automatically delete on reboot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80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12312</TotalTime>
  <Words>1003</Words>
  <Application>Microsoft Office PowerPoint</Application>
  <PresentationFormat>On-screen Show (4:3)</PresentationFormat>
  <Paragraphs>171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VS120 Whole Slide Scanner</vt:lpstr>
      <vt:lpstr>Getting Started</vt:lpstr>
      <vt:lpstr>Opening the Software</vt:lpstr>
      <vt:lpstr>Collecting Images</vt:lpstr>
      <vt:lpstr>Collecting Images</vt:lpstr>
      <vt:lpstr>Image Name and Properties</vt:lpstr>
      <vt:lpstr>Choosing File Location and Format</vt:lpstr>
      <vt:lpstr>Choosing File Location and Format</vt:lpstr>
      <vt:lpstr>Never save your images to the C: drive! They will automatically delete on reboot</vt:lpstr>
      <vt:lpstr>Edit the Scanned Area</vt:lpstr>
      <vt:lpstr>Edit the Scanned Area</vt:lpstr>
      <vt:lpstr>Edit the Scanned Area</vt:lpstr>
      <vt:lpstr>Acquiring the Slide</vt:lpstr>
      <vt:lpstr>Focusing the Slide</vt:lpstr>
      <vt:lpstr>Edit Focus Map</vt:lpstr>
      <vt:lpstr>Acquiring the Scanned Image</vt:lpstr>
      <vt:lpstr>Collecting Fluorescent Images</vt:lpstr>
      <vt:lpstr>Collecting Fluorescence Images</vt:lpstr>
      <vt:lpstr>Scaling the Fluorescent Image</vt:lpstr>
      <vt:lpstr>Edit the Scanned Area</vt:lpstr>
      <vt:lpstr>Choosing your Collection Wavelengths</vt:lpstr>
      <vt:lpstr>Focusing the Slide</vt:lpstr>
      <vt:lpstr>Edit Focus Map</vt:lpstr>
      <vt:lpstr>Choosing Semi-Manual Autofocus(AF) </vt:lpstr>
      <vt:lpstr>Final Scan</vt:lpstr>
      <vt:lpstr>Adjusting Brightness/Contrast on Final Image</vt:lpstr>
      <vt:lpstr>Shutting Down</vt:lpstr>
    </vt:vector>
  </TitlesOfParts>
  <Company>HMS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FV120 Whole Slide Scanner</dc:title>
  <dc:creator>Michelle Ocana</dc:creator>
  <cp:lastModifiedBy>Ocana, Michelle Lowe</cp:lastModifiedBy>
  <cp:revision>44</cp:revision>
  <cp:lastPrinted>2012-08-14T20:05:07Z</cp:lastPrinted>
  <dcterms:created xsi:type="dcterms:W3CDTF">2012-08-14T11:38:10Z</dcterms:created>
  <dcterms:modified xsi:type="dcterms:W3CDTF">2020-06-23T16:38:09Z</dcterms:modified>
</cp:coreProperties>
</file>