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2" r:id="rId5"/>
    <p:sldId id="295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90" r:id="rId19"/>
    <p:sldId id="292" r:id="rId20"/>
    <p:sldId id="293" r:id="rId21"/>
    <p:sldId id="294" r:id="rId22"/>
    <p:sldId id="296" r:id="rId23"/>
    <p:sldId id="297" r:id="rId24"/>
    <p:sldId id="298" r:id="rId25"/>
    <p:sldId id="299" r:id="rId26"/>
    <p:sldId id="300" r:id="rId27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79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4807" y="1170277"/>
            <a:ext cx="1368070" cy="90107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457200"/>
            <a:ext cx="216535" cy="2304415"/>
          </a:xfrm>
          <a:custGeom>
            <a:avLst/>
            <a:gdLst/>
            <a:ahLst/>
            <a:cxnLst/>
            <a:rect l="l" t="t" r="r" b="b"/>
            <a:pathLst>
              <a:path w="216534" h="2304415">
                <a:moveTo>
                  <a:pt x="0" y="2304288"/>
                </a:moveTo>
                <a:lnTo>
                  <a:pt x="216408" y="2304288"/>
                </a:lnTo>
                <a:lnTo>
                  <a:pt x="216408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200" y="2761488"/>
            <a:ext cx="216535" cy="2310765"/>
          </a:xfrm>
          <a:custGeom>
            <a:avLst/>
            <a:gdLst/>
            <a:ahLst/>
            <a:cxnLst/>
            <a:rect l="l" t="t" r="r" b="b"/>
            <a:pathLst>
              <a:path w="216534" h="2310765">
                <a:moveTo>
                  <a:pt x="216408" y="0"/>
                </a:moveTo>
                <a:lnTo>
                  <a:pt x="0" y="0"/>
                </a:lnTo>
                <a:lnTo>
                  <a:pt x="0" y="2310383"/>
                </a:lnTo>
                <a:lnTo>
                  <a:pt x="216408" y="2310383"/>
                </a:lnTo>
                <a:lnTo>
                  <a:pt x="2164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670" y="1465764"/>
            <a:ext cx="1663484" cy="2341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51452" y="2821940"/>
            <a:ext cx="4493259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565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50028" y="5473700"/>
            <a:ext cx="4134484" cy="1259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565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565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565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149860" cy="789940"/>
          </a:xfrm>
          <a:custGeom>
            <a:avLst/>
            <a:gdLst/>
            <a:ahLst/>
            <a:cxnLst/>
            <a:rect l="l" t="t" r="r" b="b"/>
            <a:pathLst>
              <a:path w="149859" h="789940">
                <a:moveTo>
                  <a:pt x="0" y="0"/>
                </a:moveTo>
                <a:lnTo>
                  <a:pt x="0" y="789431"/>
                </a:lnTo>
                <a:lnTo>
                  <a:pt x="149351" y="789431"/>
                </a:lnTo>
                <a:lnTo>
                  <a:pt x="149351" y="0"/>
                </a:lnTo>
                <a:lnTo>
                  <a:pt x="0" y="0"/>
                </a:lnTo>
                <a:close/>
              </a:path>
            </a:pathLst>
          </a:custGeom>
          <a:solidFill>
            <a:srgbClr val="CD0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20456" y="521208"/>
            <a:ext cx="1008888" cy="6675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187" y="1102868"/>
            <a:ext cx="8828024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565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4263" y="2077212"/>
            <a:ext cx="8389873" cy="240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80107" y="6859016"/>
            <a:ext cx="1815464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3541267"/>
            <a:ext cx="64293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Choosing</a:t>
            </a:r>
            <a:r>
              <a:rPr spc="-65" dirty="0"/>
              <a:t> </a:t>
            </a:r>
            <a:r>
              <a:rPr dirty="0"/>
              <a:t>fluorescent</a:t>
            </a:r>
            <a:r>
              <a:rPr spc="-50" dirty="0"/>
              <a:t> </a:t>
            </a:r>
            <a:r>
              <a:rPr dirty="0"/>
              <a:t>dyes</a:t>
            </a:r>
            <a:r>
              <a:rPr spc="-125" dirty="0"/>
              <a:t> </a:t>
            </a:r>
            <a:r>
              <a:rPr dirty="0"/>
              <a:t>for</a:t>
            </a:r>
            <a:r>
              <a:rPr spc="-140" dirty="0"/>
              <a:t> </a:t>
            </a:r>
            <a:r>
              <a:rPr spc="-20" dirty="0"/>
              <a:t>STED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2807" y="6871716"/>
            <a:ext cx="1790064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dirty="0">
                <a:latin typeface="Calibri"/>
                <a:cs typeface="Calibri"/>
              </a:rPr>
              <a:t>Leica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Microsystems</a:t>
            </a:r>
            <a:r>
              <a:rPr sz="1400" spc="-20" dirty="0">
                <a:latin typeface="Calibri"/>
                <a:cs typeface="Calibri"/>
              </a:rPr>
              <a:t> 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6858000"/>
            <a:ext cx="1981200" cy="228600"/>
          </a:xfrm>
          <a:custGeom>
            <a:avLst/>
            <a:gdLst/>
            <a:ahLst/>
            <a:cxnLst/>
            <a:rect l="l" t="t" r="r" b="b"/>
            <a:pathLst>
              <a:path w="1981200" h="228600">
                <a:moveTo>
                  <a:pt x="1981200" y="0"/>
                </a:moveTo>
                <a:lnTo>
                  <a:pt x="0" y="0"/>
                </a:lnTo>
                <a:lnTo>
                  <a:pt x="0" y="228600"/>
                </a:lnTo>
                <a:lnTo>
                  <a:pt x="1981200" y="228600"/>
                </a:lnTo>
                <a:lnTo>
                  <a:pt x="1981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91" y="1837435"/>
            <a:ext cx="7529195" cy="84264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5080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both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dyes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</a:t>
            </a:r>
            <a:r>
              <a:rPr sz="1800" spc="-25" dirty="0">
                <a:latin typeface="Tahoma"/>
                <a:cs typeface="Tahoma"/>
              </a:rPr>
              <a:t> to </a:t>
            </a:r>
            <a:r>
              <a:rPr sz="1800" dirty="0">
                <a:latin typeface="Tahoma"/>
                <a:cs typeface="Tahoma"/>
              </a:rPr>
              <a:t>show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wavelengths.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555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and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OG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488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660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57734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Multi-</a:t>
            </a:r>
            <a:r>
              <a:rPr dirty="0"/>
              <a:t>color</a:t>
            </a:r>
            <a:r>
              <a:rPr spc="85" dirty="0"/>
              <a:t> </a:t>
            </a:r>
            <a:r>
              <a:rPr dirty="0"/>
              <a:t>STED</a:t>
            </a:r>
            <a:r>
              <a:rPr spc="-1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1</a:t>
            </a:r>
            <a:r>
              <a:rPr spc="-20" dirty="0"/>
              <a:t> </a:t>
            </a:r>
            <a:r>
              <a:rPr dirty="0"/>
              <a:t>STED</a:t>
            </a:r>
            <a:r>
              <a:rPr spc="-15" dirty="0"/>
              <a:t> </a:t>
            </a:r>
            <a:r>
              <a:rPr spc="-10" dirty="0"/>
              <a:t>laser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65503" y="3517391"/>
            <a:ext cx="7251700" cy="2962910"/>
            <a:chOff x="1365503" y="3517391"/>
            <a:chExt cx="7251700" cy="29629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503" y="3517391"/>
              <a:ext cx="7251192" cy="29626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12536" y="3526535"/>
              <a:ext cx="113030" cy="2493645"/>
            </a:xfrm>
            <a:custGeom>
              <a:avLst/>
              <a:gdLst/>
              <a:ahLst/>
              <a:cxnLst/>
              <a:rect l="l" t="t" r="r" b="b"/>
              <a:pathLst>
                <a:path w="113029" h="2493645">
                  <a:moveTo>
                    <a:pt x="36575" y="2380488"/>
                  </a:moveTo>
                  <a:lnTo>
                    <a:pt x="0" y="2380488"/>
                  </a:lnTo>
                  <a:lnTo>
                    <a:pt x="54863" y="2493264"/>
                  </a:lnTo>
                  <a:lnTo>
                    <a:pt x="103384" y="2398776"/>
                  </a:lnTo>
                  <a:lnTo>
                    <a:pt x="36575" y="2398776"/>
                  </a:lnTo>
                  <a:lnTo>
                    <a:pt x="36575" y="2380488"/>
                  </a:lnTo>
                  <a:close/>
                </a:path>
                <a:path w="113029" h="2493645">
                  <a:moveTo>
                    <a:pt x="76200" y="0"/>
                  </a:moveTo>
                  <a:lnTo>
                    <a:pt x="36575" y="0"/>
                  </a:lnTo>
                  <a:lnTo>
                    <a:pt x="36575" y="2398776"/>
                  </a:lnTo>
                  <a:lnTo>
                    <a:pt x="76200" y="2398776"/>
                  </a:lnTo>
                  <a:lnTo>
                    <a:pt x="76200" y="0"/>
                  </a:lnTo>
                  <a:close/>
                </a:path>
                <a:path w="113029" h="2493645">
                  <a:moveTo>
                    <a:pt x="112775" y="2380488"/>
                  </a:moveTo>
                  <a:lnTo>
                    <a:pt x="76200" y="2380488"/>
                  </a:lnTo>
                  <a:lnTo>
                    <a:pt x="76200" y="2398776"/>
                  </a:lnTo>
                  <a:lnTo>
                    <a:pt x="103384" y="2398776"/>
                  </a:lnTo>
                  <a:lnTo>
                    <a:pt x="112775" y="23804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40755" y="3178556"/>
            <a:ext cx="7359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Depletion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660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29911" y="3526535"/>
            <a:ext cx="40005" cy="2493645"/>
          </a:xfrm>
          <a:custGeom>
            <a:avLst/>
            <a:gdLst/>
            <a:ahLst/>
            <a:cxnLst/>
            <a:rect l="l" t="t" r="r" b="b"/>
            <a:pathLst>
              <a:path w="40004" h="2493645">
                <a:moveTo>
                  <a:pt x="39624" y="0"/>
                </a:moveTo>
                <a:lnTo>
                  <a:pt x="0" y="0"/>
                </a:lnTo>
                <a:lnTo>
                  <a:pt x="0" y="2493264"/>
                </a:lnTo>
                <a:lnTo>
                  <a:pt x="39624" y="2493264"/>
                </a:lnTo>
                <a:lnTo>
                  <a:pt x="396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63644" y="3178556"/>
            <a:ext cx="7391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Excitation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555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63111" y="3526535"/>
            <a:ext cx="40005" cy="2493645"/>
          </a:xfrm>
          <a:custGeom>
            <a:avLst/>
            <a:gdLst/>
            <a:ahLst/>
            <a:cxnLst/>
            <a:rect l="l" t="t" r="r" b="b"/>
            <a:pathLst>
              <a:path w="40004" h="2493645">
                <a:moveTo>
                  <a:pt x="39624" y="0"/>
                </a:moveTo>
                <a:lnTo>
                  <a:pt x="0" y="0"/>
                </a:lnTo>
                <a:lnTo>
                  <a:pt x="0" y="2493264"/>
                </a:lnTo>
                <a:lnTo>
                  <a:pt x="39624" y="2493264"/>
                </a:lnTo>
                <a:lnTo>
                  <a:pt x="39624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96844" y="3178556"/>
            <a:ext cx="7391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Excitation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470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1651" y="6569456"/>
            <a:ext cx="628269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**</a:t>
            </a:r>
            <a:r>
              <a:rPr sz="1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Dyes</a:t>
            </a:r>
            <a:r>
              <a:rPr sz="1200" b="1" spc="-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with</a:t>
            </a:r>
            <a:r>
              <a:rPr sz="12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similar</a:t>
            </a:r>
            <a:r>
              <a:rPr sz="1200" b="1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emission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spectra</a:t>
            </a:r>
            <a:r>
              <a:rPr sz="1200" b="1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sz="1200" b="1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OG488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will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show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resolution</a:t>
            </a:r>
            <a:r>
              <a:rPr sz="12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improvement</a:t>
            </a:r>
            <a:r>
              <a:rPr sz="1200" b="1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with</a:t>
            </a:r>
            <a:r>
              <a:rPr sz="12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660nm</a:t>
            </a:r>
            <a:endParaRPr sz="12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laser,</a:t>
            </a:r>
            <a:r>
              <a:rPr sz="1200" b="1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but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optimal</a:t>
            </a:r>
            <a:r>
              <a:rPr sz="1200" b="1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super-resolution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will</a:t>
            </a:r>
            <a:r>
              <a:rPr sz="1200" b="1" spc="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be</a:t>
            </a:r>
            <a:r>
              <a:rPr sz="1200" b="1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obtained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with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592nm</a:t>
            </a:r>
            <a:r>
              <a:rPr sz="120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laser.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691" y="1837435"/>
            <a:ext cx="7529195" cy="84264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5080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both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dyes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</a:t>
            </a:r>
            <a:r>
              <a:rPr sz="1800" spc="-25" dirty="0">
                <a:latin typeface="Tahoma"/>
                <a:cs typeface="Tahoma"/>
              </a:rPr>
              <a:t> to </a:t>
            </a:r>
            <a:r>
              <a:rPr sz="1800" dirty="0">
                <a:latin typeface="Tahoma"/>
                <a:cs typeface="Tahoma"/>
              </a:rPr>
              <a:t>show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wavelengths.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532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and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TMR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660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57734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Multi-</a:t>
            </a:r>
            <a:r>
              <a:rPr dirty="0"/>
              <a:t>color</a:t>
            </a:r>
            <a:r>
              <a:rPr spc="85" dirty="0"/>
              <a:t> </a:t>
            </a:r>
            <a:r>
              <a:rPr dirty="0"/>
              <a:t>STED</a:t>
            </a:r>
            <a:r>
              <a:rPr spc="-1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1</a:t>
            </a:r>
            <a:r>
              <a:rPr spc="-20" dirty="0"/>
              <a:t> </a:t>
            </a:r>
            <a:r>
              <a:rPr dirty="0"/>
              <a:t>STED</a:t>
            </a:r>
            <a:r>
              <a:rPr spc="-15" dirty="0"/>
              <a:t> </a:t>
            </a:r>
            <a:r>
              <a:rPr spc="-10" dirty="0"/>
              <a:t>laser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89888" y="3517391"/>
            <a:ext cx="7226934" cy="2956560"/>
            <a:chOff x="1389888" y="3517391"/>
            <a:chExt cx="7226934" cy="29565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888" y="3517391"/>
              <a:ext cx="7226808" cy="29565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12535" y="3526535"/>
              <a:ext cx="113030" cy="2493645"/>
            </a:xfrm>
            <a:custGeom>
              <a:avLst/>
              <a:gdLst/>
              <a:ahLst/>
              <a:cxnLst/>
              <a:rect l="l" t="t" r="r" b="b"/>
              <a:pathLst>
                <a:path w="113029" h="2493645">
                  <a:moveTo>
                    <a:pt x="36575" y="2380488"/>
                  </a:moveTo>
                  <a:lnTo>
                    <a:pt x="0" y="2380488"/>
                  </a:lnTo>
                  <a:lnTo>
                    <a:pt x="54863" y="2493264"/>
                  </a:lnTo>
                  <a:lnTo>
                    <a:pt x="103384" y="2398776"/>
                  </a:lnTo>
                  <a:lnTo>
                    <a:pt x="36575" y="2398776"/>
                  </a:lnTo>
                  <a:lnTo>
                    <a:pt x="36575" y="2380488"/>
                  </a:lnTo>
                  <a:close/>
                </a:path>
                <a:path w="113029" h="2493645">
                  <a:moveTo>
                    <a:pt x="76200" y="0"/>
                  </a:moveTo>
                  <a:lnTo>
                    <a:pt x="36575" y="0"/>
                  </a:lnTo>
                  <a:lnTo>
                    <a:pt x="36575" y="2398776"/>
                  </a:lnTo>
                  <a:lnTo>
                    <a:pt x="76200" y="2398776"/>
                  </a:lnTo>
                  <a:lnTo>
                    <a:pt x="76200" y="0"/>
                  </a:lnTo>
                  <a:close/>
                </a:path>
                <a:path w="113029" h="2493645">
                  <a:moveTo>
                    <a:pt x="112775" y="2380488"/>
                  </a:moveTo>
                  <a:lnTo>
                    <a:pt x="76200" y="2380488"/>
                  </a:lnTo>
                  <a:lnTo>
                    <a:pt x="76200" y="2398776"/>
                  </a:lnTo>
                  <a:lnTo>
                    <a:pt x="103384" y="2398776"/>
                  </a:lnTo>
                  <a:lnTo>
                    <a:pt x="112775" y="23804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18888" y="3526535"/>
              <a:ext cx="36830" cy="2493645"/>
            </a:xfrm>
            <a:custGeom>
              <a:avLst/>
              <a:gdLst/>
              <a:ahLst/>
              <a:cxnLst/>
              <a:rect l="l" t="t" r="r" b="b"/>
              <a:pathLst>
                <a:path w="36829" h="2493645">
                  <a:moveTo>
                    <a:pt x="36575" y="0"/>
                  </a:moveTo>
                  <a:lnTo>
                    <a:pt x="0" y="0"/>
                  </a:lnTo>
                  <a:lnTo>
                    <a:pt x="0" y="2493264"/>
                  </a:lnTo>
                  <a:lnTo>
                    <a:pt x="36575" y="2493264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3088" y="3526535"/>
              <a:ext cx="36830" cy="2493645"/>
            </a:xfrm>
            <a:custGeom>
              <a:avLst/>
              <a:gdLst/>
              <a:ahLst/>
              <a:cxnLst/>
              <a:rect l="l" t="t" r="r" b="b"/>
              <a:pathLst>
                <a:path w="36829" h="2493645">
                  <a:moveTo>
                    <a:pt x="36575" y="0"/>
                  </a:moveTo>
                  <a:lnTo>
                    <a:pt x="0" y="0"/>
                  </a:lnTo>
                  <a:lnTo>
                    <a:pt x="0" y="2493264"/>
                  </a:lnTo>
                  <a:lnTo>
                    <a:pt x="36575" y="2493264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71235" y="3178555"/>
            <a:ext cx="6737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Calibri"/>
                <a:cs typeface="Calibri"/>
              </a:rPr>
              <a:t>Depletion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@</a:t>
            </a:r>
            <a:r>
              <a:rPr sz="1000" dirty="0">
                <a:latin typeface="Calibri"/>
                <a:cs typeface="Calibri"/>
              </a:rPr>
              <a:t> 660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nm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9011" y="3178555"/>
            <a:ext cx="13804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5"/>
              </a:spcBef>
              <a:tabLst>
                <a:tab pos="844550" algn="l"/>
              </a:tabLst>
            </a:pPr>
            <a:r>
              <a:rPr sz="1000" dirty="0">
                <a:latin typeface="Calibri"/>
                <a:cs typeface="Calibri"/>
              </a:rPr>
              <a:t>Excitation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@</a:t>
            </a:r>
            <a:r>
              <a:rPr sz="1000" spc="2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Excitation</a:t>
            </a:r>
            <a:r>
              <a:rPr sz="1000" spc="-50" dirty="0">
                <a:latin typeface="Calibri"/>
                <a:cs typeface="Calibri"/>
              </a:rPr>
              <a:t> @</a:t>
            </a:r>
            <a:r>
              <a:rPr sz="1000" dirty="0">
                <a:latin typeface="Calibri"/>
                <a:cs typeface="Calibri"/>
              </a:rPr>
              <a:t> 514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nm</a:t>
            </a:r>
            <a:r>
              <a:rPr sz="1000" dirty="0">
                <a:latin typeface="Calibri"/>
                <a:cs typeface="Calibri"/>
              </a:rPr>
              <a:t>	580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nm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691" y="1837435"/>
            <a:ext cx="7529195" cy="84264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5080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both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dyes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</a:t>
            </a:r>
            <a:r>
              <a:rPr sz="1800" spc="-25" dirty="0">
                <a:latin typeface="Tahoma"/>
                <a:cs typeface="Tahoma"/>
              </a:rPr>
              <a:t> to </a:t>
            </a:r>
            <a:r>
              <a:rPr sz="1800" dirty="0">
                <a:latin typeface="Tahoma"/>
                <a:cs typeface="Tahoma"/>
              </a:rPr>
              <a:t>show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wavelengths.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594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and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Alexa647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775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6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57734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Multi-</a:t>
            </a:r>
            <a:r>
              <a:rPr dirty="0"/>
              <a:t>color</a:t>
            </a:r>
            <a:r>
              <a:rPr spc="85" dirty="0"/>
              <a:t> </a:t>
            </a:r>
            <a:r>
              <a:rPr dirty="0"/>
              <a:t>STED</a:t>
            </a:r>
            <a:r>
              <a:rPr spc="-1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1</a:t>
            </a:r>
            <a:r>
              <a:rPr spc="-20" dirty="0"/>
              <a:t> </a:t>
            </a:r>
            <a:r>
              <a:rPr dirty="0"/>
              <a:t>STED</a:t>
            </a:r>
            <a:r>
              <a:rPr spc="-15" dirty="0"/>
              <a:t> </a:t>
            </a:r>
            <a:r>
              <a:rPr spc="-10" dirty="0"/>
              <a:t>laser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36903" y="3505200"/>
            <a:ext cx="7373620" cy="3054350"/>
            <a:chOff x="1136903" y="3505200"/>
            <a:chExt cx="7373620" cy="30543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903" y="3505200"/>
              <a:ext cx="7373111" cy="30540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26936" y="3526535"/>
              <a:ext cx="113030" cy="2493645"/>
            </a:xfrm>
            <a:custGeom>
              <a:avLst/>
              <a:gdLst/>
              <a:ahLst/>
              <a:cxnLst/>
              <a:rect l="l" t="t" r="r" b="b"/>
              <a:pathLst>
                <a:path w="113029" h="2493645">
                  <a:moveTo>
                    <a:pt x="36575" y="2380488"/>
                  </a:moveTo>
                  <a:lnTo>
                    <a:pt x="0" y="2380488"/>
                  </a:lnTo>
                  <a:lnTo>
                    <a:pt x="54864" y="2493264"/>
                  </a:lnTo>
                  <a:lnTo>
                    <a:pt x="103384" y="2398776"/>
                  </a:lnTo>
                  <a:lnTo>
                    <a:pt x="36575" y="2398776"/>
                  </a:lnTo>
                  <a:lnTo>
                    <a:pt x="36575" y="2380488"/>
                  </a:lnTo>
                  <a:close/>
                </a:path>
                <a:path w="113029" h="2493645">
                  <a:moveTo>
                    <a:pt x="76200" y="0"/>
                  </a:moveTo>
                  <a:lnTo>
                    <a:pt x="36575" y="0"/>
                  </a:lnTo>
                  <a:lnTo>
                    <a:pt x="36575" y="2398776"/>
                  </a:lnTo>
                  <a:lnTo>
                    <a:pt x="76200" y="2398776"/>
                  </a:lnTo>
                  <a:lnTo>
                    <a:pt x="76200" y="0"/>
                  </a:lnTo>
                  <a:close/>
                </a:path>
                <a:path w="113029" h="2493645">
                  <a:moveTo>
                    <a:pt x="112775" y="2380488"/>
                  </a:moveTo>
                  <a:lnTo>
                    <a:pt x="76200" y="2380488"/>
                  </a:lnTo>
                  <a:lnTo>
                    <a:pt x="76200" y="2398776"/>
                  </a:lnTo>
                  <a:lnTo>
                    <a:pt x="103384" y="2398776"/>
                  </a:lnTo>
                  <a:lnTo>
                    <a:pt x="112775" y="23804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85635" y="3178555"/>
            <a:ext cx="6737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Calibri"/>
                <a:cs typeface="Calibri"/>
              </a:rPr>
              <a:t>Depletion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@</a:t>
            </a:r>
            <a:r>
              <a:rPr sz="1000" dirty="0">
                <a:latin typeface="Calibri"/>
                <a:cs typeface="Calibri"/>
              </a:rPr>
              <a:t> 775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nm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57088" y="3526535"/>
            <a:ext cx="36830" cy="2493645"/>
          </a:xfrm>
          <a:custGeom>
            <a:avLst/>
            <a:gdLst/>
            <a:ahLst/>
            <a:cxnLst/>
            <a:rect l="l" t="t" r="r" b="b"/>
            <a:pathLst>
              <a:path w="36829" h="2493645">
                <a:moveTo>
                  <a:pt x="36575" y="0"/>
                </a:moveTo>
                <a:lnTo>
                  <a:pt x="0" y="0"/>
                </a:lnTo>
                <a:lnTo>
                  <a:pt x="0" y="2493264"/>
                </a:lnTo>
                <a:lnTo>
                  <a:pt x="36575" y="2493264"/>
                </a:lnTo>
                <a:lnTo>
                  <a:pt x="365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21300" y="3178555"/>
            <a:ext cx="6762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Calibri"/>
                <a:cs typeface="Calibri"/>
              </a:rPr>
              <a:t>Excitation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@</a:t>
            </a:r>
            <a:r>
              <a:rPr sz="1000" dirty="0">
                <a:latin typeface="Calibri"/>
                <a:cs typeface="Calibri"/>
              </a:rPr>
              <a:t> 660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nm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2688" y="3526535"/>
            <a:ext cx="36830" cy="2493645"/>
          </a:xfrm>
          <a:custGeom>
            <a:avLst/>
            <a:gdLst/>
            <a:ahLst/>
            <a:cxnLst/>
            <a:rect l="l" t="t" r="r" b="b"/>
            <a:pathLst>
              <a:path w="36829" h="2493645">
                <a:moveTo>
                  <a:pt x="36575" y="0"/>
                </a:moveTo>
                <a:lnTo>
                  <a:pt x="0" y="0"/>
                </a:lnTo>
                <a:lnTo>
                  <a:pt x="0" y="2493264"/>
                </a:lnTo>
                <a:lnTo>
                  <a:pt x="36575" y="2493264"/>
                </a:lnTo>
                <a:lnTo>
                  <a:pt x="36575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88611" y="3178555"/>
            <a:ext cx="6762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Calibri"/>
                <a:cs typeface="Calibri"/>
              </a:rPr>
              <a:t>Excitation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@</a:t>
            </a:r>
            <a:r>
              <a:rPr sz="1000" dirty="0">
                <a:latin typeface="Calibri"/>
                <a:cs typeface="Calibri"/>
              </a:rPr>
              <a:t> 580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nm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0"/>
              </a:spcBef>
            </a:pPr>
            <a:r>
              <a:rPr dirty="0"/>
              <a:t>g</a:t>
            </a:r>
            <a:r>
              <a:rPr dirty="0">
                <a:solidFill>
                  <a:srgbClr val="FF0000"/>
                </a:solidFill>
              </a:rPr>
              <a:t>ated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20" dirty="0"/>
              <a:t>STED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691" y="1749044"/>
            <a:ext cx="812673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3695" marR="5080" indent="-341630">
              <a:lnSpc>
                <a:spcPts val="2590"/>
              </a:lnSpc>
              <a:spcBef>
                <a:spcPts val="42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400" dirty="0">
                <a:latin typeface="Tahoma"/>
                <a:cs typeface="Tahoma"/>
              </a:rPr>
              <a:t>Examples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dual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color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acquisition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for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selected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dyes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pairs,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spectra: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2819400"/>
            <a:ext cx="9009888" cy="37398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0"/>
              </a:spcBef>
            </a:pPr>
            <a:r>
              <a:rPr dirty="0"/>
              <a:t>g</a:t>
            </a:r>
            <a:r>
              <a:rPr dirty="0">
                <a:solidFill>
                  <a:srgbClr val="FF0000"/>
                </a:solidFill>
              </a:rPr>
              <a:t>ated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20" dirty="0"/>
              <a:t>STED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691" y="1749044"/>
            <a:ext cx="82353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3695" marR="5080" indent="-341630">
              <a:lnSpc>
                <a:spcPts val="2590"/>
              </a:lnSpc>
              <a:spcBef>
                <a:spcPts val="42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400" dirty="0">
                <a:latin typeface="Tahoma"/>
                <a:cs typeface="Tahoma"/>
              </a:rPr>
              <a:t>Examples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triple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color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acquisition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for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selected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dyes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pairs,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spectra: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2831592"/>
            <a:ext cx="9003792" cy="29626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0"/>
              </a:spcBef>
            </a:pPr>
            <a:r>
              <a:rPr lang="en-US" dirty="0"/>
              <a:t>Increase </a:t>
            </a:r>
            <a:r>
              <a:rPr dirty="0"/>
              <a:t>Primary</a:t>
            </a:r>
            <a:r>
              <a:rPr spc="-6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Secondary</a:t>
            </a:r>
            <a:r>
              <a:rPr spc="-40" dirty="0"/>
              <a:t> </a:t>
            </a:r>
            <a:r>
              <a:rPr spc="-10" dirty="0"/>
              <a:t>Concentrations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587" y="1837435"/>
            <a:ext cx="7830820" cy="475065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24180" marR="763905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424180" algn="l"/>
              </a:tabLst>
            </a:pPr>
            <a:r>
              <a:rPr sz="2000" b="1" dirty="0">
                <a:latin typeface="Tahoma"/>
                <a:cs typeface="Tahoma"/>
              </a:rPr>
              <a:t>Increase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your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normal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working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concentrations</a:t>
            </a:r>
            <a:r>
              <a:rPr sz="2000" b="1" spc="-9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of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both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primary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and </a:t>
            </a:r>
            <a:r>
              <a:rPr sz="2000" b="1" dirty="0">
                <a:latin typeface="Tahoma"/>
                <a:cs typeface="Tahoma"/>
              </a:rPr>
              <a:t>secondary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antibodies!</a:t>
            </a:r>
            <a:endParaRPr sz="2000" b="1" dirty="0">
              <a:latin typeface="Tahoma"/>
              <a:cs typeface="Tahoma"/>
            </a:endParaRPr>
          </a:p>
          <a:p>
            <a:pPr marL="881380" marR="5080" lvl="1" indent="-341630">
              <a:lnSpc>
                <a:spcPts val="1939"/>
              </a:lnSpc>
              <a:spcBef>
                <a:spcPts val="440"/>
              </a:spcBef>
              <a:buClr>
                <a:srgbClr val="C00000"/>
              </a:buClr>
              <a:buFont typeface="Segoe UI Symbol"/>
              <a:buChar char="■"/>
              <a:tabLst>
                <a:tab pos="881380" algn="l"/>
              </a:tabLst>
            </a:pPr>
            <a:r>
              <a:rPr sz="1800" dirty="0">
                <a:latin typeface="Tahoma"/>
                <a:cs typeface="Tahoma"/>
              </a:rPr>
              <a:t>We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recommend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most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concentrations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about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1:100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primary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and </a:t>
            </a:r>
            <a:r>
              <a:rPr sz="1800" dirty="0">
                <a:latin typeface="Tahoma"/>
                <a:cs typeface="Tahoma"/>
              </a:rPr>
              <a:t>1:50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1:200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secondary</a:t>
            </a:r>
            <a:endParaRPr sz="1800" dirty="0">
              <a:latin typeface="Tahoma"/>
              <a:cs typeface="Tahoma"/>
            </a:endParaRPr>
          </a:p>
          <a:p>
            <a:pPr marL="881380" marR="230504" lvl="1" indent="-341630">
              <a:lnSpc>
                <a:spcPts val="1939"/>
              </a:lnSpc>
              <a:spcBef>
                <a:spcPts val="440"/>
              </a:spcBef>
              <a:buClr>
                <a:srgbClr val="C00000"/>
              </a:buClr>
              <a:buFont typeface="Segoe UI Symbol"/>
              <a:buChar char="■"/>
              <a:tabLst>
                <a:tab pos="881380" algn="l"/>
              </a:tabLst>
            </a:pPr>
            <a:r>
              <a:rPr sz="1800" dirty="0">
                <a:latin typeface="Tahoma"/>
                <a:cs typeface="Tahoma"/>
              </a:rPr>
              <a:t>It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always better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start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with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higher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concentrations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antibodies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first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samples,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rule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out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some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issues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with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labeling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density</a:t>
            </a:r>
            <a:endParaRPr sz="1800" dirty="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66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000" spc="-10" dirty="0">
                <a:latin typeface="Tahoma"/>
                <a:cs typeface="Tahoma"/>
              </a:rPr>
              <a:t>Examples:</a:t>
            </a:r>
            <a:endParaRPr sz="2000" dirty="0">
              <a:latin typeface="Tahoma"/>
              <a:cs typeface="Tahoma"/>
            </a:endParaRPr>
          </a:p>
          <a:p>
            <a:pPr marL="756285" marR="493395" lvl="1" indent="-287020">
              <a:lnSpc>
                <a:spcPts val="1939"/>
              </a:lnSpc>
              <a:spcBef>
                <a:spcPts val="450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solidFill>
                  <a:srgbClr val="92D050"/>
                </a:solidFill>
                <a:latin typeface="Tahoma"/>
                <a:cs typeface="Tahoma"/>
              </a:rPr>
              <a:t>Oregon</a:t>
            </a:r>
            <a:r>
              <a:rPr sz="1800" spc="-3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2D050"/>
                </a:solidFill>
                <a:latin typeface="Tahoma"/>
                <a:cs typeface="Tahoma"/>
              </a:rPr>
              <a:t>Green</a:t>
            </a:r>
            <a:r>
              <a:rPr sz="1800" spc="-25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2D050"/>
                </a:solidFill>
                <a:latin typeface="Tahoma"/>
                <a:cs typeface="Tahoma"/>
              </a:rPr>
              <a:t>488</a:t>
            </a:r>
            <a:r>
              <a:rPr sz="1800" spc="-3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(1: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800" dirty="0">
                <a:latin typeface="Tahoma"/>
                <a:cs typeface="Tahoma"/>
              </a:rPr>
              <a:t>00)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900" i="1" spc="-35" dirty="0">
                <a:latin typeface="Tahoma"/>
                <a:cs typeface="Tahoma"/>
              </a:rPr>
              <a:t>(Life</a:t>
            </a:r>
            <a:r>
              <a:rPr sz="1900" i="1" spc="-70" dirty="0">
                <a:latin typeface="Tahoma"/>
                <a:cs typeface="Tahoma"/>
              </a:rPr>
              <a:t> Technologies)</a:t>
            </a:r>
            <a:r>
              <a:rPr sz="1900" i="1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Goat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35" dirty="0">
                <a:latin typeface="Symbol"/>
                <a:cs typeface="Symbol"/>
              </a:rPr>
              <a:t></a:t>
            </a:r>
            <a:r>
              <a:rPr sz="1800" spc="-35" dirty="0">
                <a:latin typeface="Tahoma"/>
                <a:cs typeface="Tahoma"/>
              </a:rPr>
              <a:t>-</a:t>
            </a:r>
            <a:r>
              <a:rPr sz="1800" dirty="0">
                <a:latin typeface="Tahoma"/>
                <a:cs typeface="Tahoma"/>
              </a:rPr>
              <a:t>mouse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900" i="1" spc="-25" dirty="0">
                <a:latin typeface="Tahoma"/>
                <a:cs typeface="Tahoma"/>
              </a:rPr>
              <a:t>(O- </a:t>
            </a:r>
            <a:r>
              <a:rPr sz="1900" i="1" spc="-45" dirty="0">
                <a:latin typeface="Tahoma"/>
                <a:cs typeface="Tahoma"/>
              </a:rPr>
              <a:t>11033)</a:t>
            </a:r>
            <a:r>
              <a:rPr sz="1900" i="1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35" dirty="0">
                <a:latin typeface="Symbol"/>
                <a:cs typeface="Symbol"/>
              </a:rPr>
              <a:t></a:t>
            </a:r>
            <a:r>
              <a:rPr sz="1800" spc="-35" dirty="0">
                <a:latin typeface="Tahoma"/>
                <a:cs typeface="Tahoma"/>
              </a:rPr>
              <a:t>-</a:t>
            </a:r>
            <a:r>
              <a:rPr sz="1800" dirty="0">
                <a:latin typeface="Tahoma"/>
                <a:cs typeface="Tahoma"/>
              </a:rPr>
              <a:t>rabbit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900" i="1" spc="-65" dirty="0">
                <a:latin typeface="Tahoma"/>
                <a:cs typeface="Tahoma"/>
              </a:rPr>
              <a:t>(O-</a:t>
            </a:r>
            <a:r>
              <a:rPr sz="1900" i="1" spc="-10" dirty="0">
                <a:latin typeface="Tahoma"/>
                <a:cs typeface="Tahoma"/>
              </a:rPr>
              <a:t>11038)</a:t>
            </a:r>
            <a:endParaRPr sz="1900" dirty="0">
              <a:latin typeface="Tahoma"/>
              <a:cs typeface="Tahoma"/>
            </a:endParaRPr>
          </a:p>
          <a:p>
            <a:pPr marL="755650" lvl="1" indent="-285750">
              <a:lnSpc>
                <a:spcPts val="2110"/>
              </a:lnSpc>
              <a:spcBef>
                <a:spcPts val="90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dirty="0">
                <a:solidFill>
                  <a:srgbClr val="92D050"/>
                </a:solidFill>
                <a:latin typeface="Tahoma"/>
                <a:cs typeface="Tahoma"/>
              </a:rPr>
              <a:t>Alexa</a:t>
            </a:r>
            <a:r>
              <a:rPr sz="1800" spc="-1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2D050"/>
                </a:solidFill>
                <a:latin typeface="Tahoma"/>
                <a:cs typeface="Tahoma"/>
              </a:rPr>
              <a:t>Fluor</a:t>
            </a:r>
            <a:r>
              <a:rPr sz="1800" spc="-45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92D050"/>
                </a:solidFill>
                <a:latin typeface="Tahoma"/>
                <a:cs typeface="Tahoma"/>
              </a:rPr>
              <a:t>488</a:t>
            </a:r>
            <a:r>
              <a:rPr sz="1800" spc="-25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(1: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800" dirty="0">
                <a:latin typeface="Tahoma"/>
                <a:cs typeface="Tahoma"/>
              </a:rPr>
              <a:t>00)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900" i="1" spc="-30" dirty="0">
                <a:latin typeface="Tahoma"/>
                <a:cs typeface="Tahoma"/>
              </a:rPr>
              <a:t>(Life</a:t>
            </a:r>
            <a:r>
              <a:rPr sz="1900" i="1" spc="-40" dirty="0">
                <a:latin typeface="Tahoma"/>
                <a:cs typeface="Tahoma"/>
              </a:rPr>
              <a:t> </a:t>
            </a:r>
            <a:r>
              <a:rPr sz="1900" i="1" spc="-70" dirty="0">
                <a:latin typeface="Tahoma"/>
                <a:cs typeface="Tahoma"/>
              </a:rPr>
              <a:t>Technologies)</a:t>
            </a:r>
            <a:r>
              <a:rPr sz="1900" i="1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Goat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35" dirty="0">
                <a:latin typeface="Symbol"/>
                <a:cs typeface="Symbol"/>
              </a:rPr>
              <a:t></a:t>
            </a:r>
            <a:r>
              <a:rPr sz="1800" spc="-35" dirty="0">
                <a:latin typeface="Tahoma"/>
                <a:cs typeface="Tahoma"/>
              </a:rPr>
              <a:t>-</a:t>
            </a:r>
            <a:r>
              <a:rPr sz="1800" dirty="0">
                <a:latin typeface="Tahoma"/>
                <a:cs typeface="Tahoma"/>
              </a:rPr>
              <a:t>mouse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900" i="1" spc="-75" dirty="0">
                <a:latin typeface="Tahoma"/>
                <a:cs typeface="Tahoma"/>
              </a:rPr>
              <a:t>(A-</a:t>
            </a:r>
            <a:r>
              <a:rPr sz="1900" i="1" spc="-10" dirty="0">
                <a:latin typeface="Tahoma"/>
                <a:cs typeface="Tahoma"/>
              </a:rPr>
              <a:t>11001)</a:t>
            </a:r>
            <a:endParaRPr sz="1900" dirty="0">
              <a:latin typeface="Tahoma"/>
              <a:cs typeface="Tahoma"/>
            </a:endParaRPr>
          </a:p>
          <a:p>
            <a:pPr marL="756285">
              <a:lnSpc>
                <a:spcPts val="2110"/>
              </a:lnSpc>
            </a:pPr>
            <a:r>
              <a:rPr sz="1800" dirty="0">
                <a:latin typeface="Tahoma"/>
                <a:cs typeface="Tahoma"/>
              </a:rPr>
              <a:t>or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35" dirty="0">
                <a:latin typeface="Symbol"/>
                <a:cs typeface="Symbol"/>
              </a:rPr>
              <a:t></a:t>
            </a:r>
            <a:r>
              <a:rPr sz="1800" spc="-35" dirty="0">
                <a:latin typeface="Tahoma"/>
                <a:cs typeface="Tahoma"/>
              </a:rPr>
              <a:t>-</a:t>
            </a:r>
            <a:r>
              <a:rPr sz="1800" dirty="0">
                <a:latin typeface="Tahoma"/>
                <a:cs typeface="Tahoma"/>
              </a:rPr>
              <a:t>rabbit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900" i="1" spc="-75" dirty="0">
                <a:latin typeface="Tahoma"/>
                <a:cs typeface="Tahoma"/>
              </a:rPr>
              <a:t>(A-</a:t>
            </a:r>
            <a:r>
              <a:rPr sz="1900" i="1" spc="-10" dirty="0">
                <a:latin typeface="Tahoma"/>
                <a:cs typeface="Tahoma"/>
              </a:rPr>
              <a:t>11008)</a:t>
            </a:r>
            <a:endParaRPr sz="1900" dirty="0">
              <a:latin typeface="Tahoma"/>
              <a:cs typeface="Tahoma"/>
            </a:endParaRPr>
          </a:p>
          <a:p>
            <a:pPr marL="756285" marR="176530" lvl="1" indent="-287020">
              <a:lnSpc>
                <a:spcPts val="1939"/>
              </a:lnSpc>
              <a:spcBef>
                <a:spcPts val="470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solidFill>
                  <a:srgbClr val="BDBA34"/>
                </a:solidFill>
                <a:latin typeface="Tahoma"/>
                <a:cs typeface="Tahoma"/>
              </a:rPr>
              <a:t>Alexa</a:t>
            </a:r>
            <a:r>
              <a:rPr sz="1800" spc="-15" dirty="0">
                <a:solidFill>
                  <a:srgbClr val="BDBA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BDBA34"/>
                </a:solidFill>
                <a:latin typeface="Tahoma"/>
                <a:cs typeface="Tahoma"/>
              </a:rPr>
              <a:t>Fluor</a:t>
            </a:r>
            <a:r>
              <a:rPr sz="1800" spc="-50" dirty="0">
                <a:solidFill>
                  <a:srgbClr val="BDBA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BDBA34"/>
                </a:solidFill>
                <a:latin typeface="Tahoma"/>
                <a:cs typeface="Tahoma"/>
              </a:rPr>
              <a:t>532</a:t>
            </a:r>
            <a:r>
              <a:rPr sz="1800" spc="-25" dirty="0">
                <a:solidFill>
                  <a:srgbClr val="BDBA34"/>
                </a:solidFill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(1: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800" dirty="0">
                <a:latin typeface="Tahoma"/>
                <a:cs typeface="Tahoma"/>
              </a:rPr>
              <a:t>00)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700" i="1" spc="-35" dirty="0">
                <a:latin typeface="Tahoma"/>
                <a:cs typeface="Tahoma"/>
              </a:rPr>
              <a:t>(Life</a:t>
            </a:r>
            <a:r>
              <a:rPr sz="1700" i="1" spc="-45" dirty="0">
                <a:latin typeface="Tahoma"/>
                <a:cs typeface="Tahoma"/>
              </a:rPr>
              <a:t> </a:t>
            </a:r>
            <a:r>
              <a:rPr sz="1700" i="1" spc="-65" dirty="0">
                <a:latin typeface="Tahoma"/>
                <a:cs typeface="Tahoma"/>
              </a:rPr>
              <a:t>Technologies)</a:t>
            </a:r>
            <a:r>
              <a:rPr sz="1700" i="1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Goat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a-</a:t>
            </a:r>
            <a:r>
              <a:rPr sz="1800" dirty="0">
                <a:latin typeface="Tahoma"/>
                <a:cs typeface="Tahoma"/>
              </a:rPr>
              <a:t>mouse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700" i="1" spc="-70" dirty="0">
                <a:latin typeface="Tahoma"/>
                <a:cs typeface="Tahoma"/>
              </a:rPr>
              <a:t>(A-</a:t>
            </a:r>
            <a:r>
              <a:rPr sz="1700" i="1" spc="-35" dirty="0">
                <a:latin typeface="Tahoma"/>
                <a:cs typeface="Tahoma"/>
              </a:rPr>
              <a:t>11002)</a:t>
            </a:r>
            <a:r>
              <a:rPr sz="1700" i="1" spc="-6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or a-</a:t>
            </a:r>
            <a:r>
              <a:rPr sz="1800" dirty="0">
                <a:latin typeface="Tahoma"/>
                <a:cs typeface="Tahoma"/>
              </a:rPr>
              <a:t>rabbit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700" i="1" spc="-70" dirty="0">
                <a:latin typeface="Tahoma"/>
                <a:cs typeface="Tahoma"/>
              </a:rPr>
              <a:t>(A-</a:t>
            </a:r>
            <a:r>
              <a:rPr sz="1700" i="1" spc="-10" dirty="0">
                <a:latin typeface="Tahoma"/>
                <a:cs typeface="Tahoma"/>
              </a:rPr>
              <a:t>11009)</a:t>
            </a:r>
            <a:endParaRPr sz="1700" dirty="0">
              <a:latin typeface="Tahoma"/>
              <a:cs typeface="Tahoma"/>
            </a:endParaRPr>
          </a:p>
          <a:p>
            <a:pPr marL="755650" lvl="1" indent="-285750">
              <a:lnSpc>
                <a:spcPts val="2110"/>
              </a:lnSpc>
              <a:spcBef>
                <a:spcPts val="90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dirty="0">
                <a:solidFill>
                  <a:srgbClr val="BDBA34"/>
                </a:solidFill>
                <a:latin typeface="Tahoma"/>
                <a:cs typeface="Tahoma"/>
              </a:rPr>
              <a:t>Alexa</a:t>
            </a:r>
            <a:r>
              <a:rPr sz="1800" spc="-15" dirty="0">
                <a:solidFill>
                  <a:srgbClr val="BDBA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BDBA34"/>
                </a:solidFill>
                <a:latin typeface="Tahoma"/>
                <a:cs typeface="Tahoma"/>
              </a:rPr>
              <a:t>Fluor</a:t>
            </a:r>
            <a:r>
              <a:rPr sz="1800" spc="-45" dirty="0">
                <a:solidFill>
                  <a:srgbClr val="BDBA3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BDBA34"/>
                </a:solidFill>
                <a:latin typeface="Tahoma"/>
                <a:cs typeface="Tahoma"/>
              </a:rPr>
              <a:t>555</a:t>
            </a:r>
            <a:r>
              <a:rPr sz="1800" spc="-25" dirty="0">
                <a:solidFill>
                  <a:srgbClr val="BDBA34"/>
                </a:solidFill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(1: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800" dirty="0">
                <a:latin typeface="Tahoma"/>
                <a:cs typeface="Tahoma"/>
              </a:rPr>
              <a:t>00)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900" i="1" spc="-30" dirty="0">
                <a:latin typeface="Tahoma"/>
                <a:cs typeface="Tahoma"/>
              </a:rPr>
              <a:t>(Life</a:t>
            </a:r>
            <a:r>
              <a:rPr sz="1900" i="1" spc="-45" dirty="0">
                <a:latin typeface="Tahoma"/>
                <a:cs typeface="Tahoma"/>
              </a:rPr>
              <a:t> </a:t>
            </a:r>
            <a:r>
              <a:rPr sz="1900" i="1" spc="-70" dirty="0">
                <a:latin typeface="Tahoma"/>
                <a:cs typeface="Tahoma"/>
              </a:rPr>
              <a:t>Technologies)</a:t>
            </a:r>
            <a:r>
              <a:rPr sz="1900" i="1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Goat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a-</a:t>
            </a:r>
            <a:r>
              <a:rPr sz="1800" dirty="0">
                <a:latin typeface="Tahoma"/>
                <a:cs typeface="Tahoma"/>
              </a:rPr>
              <a:t>mouse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900" i="1" spc="-75" dirty="0">
                <a:latin typeface="Tahoma"/>
                <a:cs typeface="Tahoma"/>
              </a:rPr>
              <a:t>(A-</a:t>
            </a:r>
            <a:r>
              <a:rPr sz="1900" i="1" spc="-10" dirty="0">
                <a:latin typeface="Tahoma"/>
                <a:cs typeface="Tahoma"/>
              </a:rPr>
              <a:t>11031)</a:t>
            </a:r>
            <a:endParaRPr sz="1900" dirty="0">
              <a:latin typeface="Tahoma"/>
              <a:cs typeface="Tahoma"/>
            </a:endParaRPr>
          </a:p>
          <a:p>
            <a:pPr marL="756285">
              <a:lnSpc>
                <a:spcPts val="2110"/>
              </a:lnSpc>
            </a:pPr>
            <a:r>
              <a:rPr sz="1800" dirty="0">
                <a:latin typeface="Tahoma"/>
                <a:cs typeface="Tahoma"/>
              </a:rPr>
              <a:t>or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a-</a:t>
            </a:r>
            <a:r>
              <a:rPr sz="1800" dirty="0">
                <a:latin typeface="Tahoma"/>
                <a:cs typeface="Tahoma"/>
              </a:rPr>
              <a:t>rabbit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900" i="1" spc="-75" dirty="0">
                <a:latin typeface="Tahoma"/>
                <a:cs typeface="Tahoma"/>
              </a:rPr>
              <a:t>(A-</a:t>
            </a:r>
            <a:r>
              <a:rPr sz="1900" i="1" spc="-50" dirty="0">
                <a:latin typeface="Tahoma"/>
                <a:cs typeface="Tahoma"/>
              </a:rPr>
              <a:t>11011)</a:t>
            </a:r>
            <a:r>
              <a:rPr sz="1900" i="1" spc="-60" dirty="0">
                <a:latin typeface="Tahoma"/>
                <a:cs typeface="Tahoma"/>
              </a:rPr>
              <a:t> </a:t>
            </a:r>
            <a:r>
              <a:rPr sz="1900" i="1" dirty="0">
                <a:latin typeface="Tahoma"/>
                <a:cs typeface="Tahoma"/>
              </a:rPr>
              <a:t>or</a:t>
            </a:r>
            <a:r>
              <a:rPr sz="1900" i="1" spc="-9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a-</a:t>
            </a:r>
            <a:r>
              <a:rPr sz="1800" dirty="0">
                <a:latin typeface="Tahoma"/>
                <a:cs typeface="Tahoma"/>
              </a:rPr>
              <a:t>chicken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900" i="1" spc="-75" dirty="0">
                <a:latin typeface="Tahoma"/>
                <a:cs typeface="Tahoma"/>
              </a:rPr>
              <a:t>(A-</a:t>
            </a:r>
            <a:r>
              <a:rPr sz="1900" i="1" spc="-10" dirty="0">
                <a:latin typeface="Tahoma"/>
                <a:cs typeface="Tahoma"/>
              </a:rPr>
              <a:t>11041)</a:t>
            </a:r>
            <a:endParaRPr sz="1900" dirty="0">
              <a:latin typeface="Tahoma"/>
              <a:cs typeface="Tahoma"/>
            </a:endParaRPr>
          </a:p>
          <a:p>
            <a:pPr marL="756285" marR="508634" lvl="1" indent="-287020">
              <a:lnSpc>
                <a:spcPts val="1939"/>
              </a:lnSpc>
              <a:spcBef>
                <a:spcPts val="420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spc="-20" dirty="0">
                <a:solidFill>
                  <a:srgbClr val="E46C0A"/>
                </a:solidFill>
                <a:latin typeface="Tahoma"/>
                <a:cs typeface="Tahoma"/>
              </a:rPr>
              <a:t>Tetramethylrhodamine</a:t>
            </a:r>
            <a:r>
              <a:rPr sz="1800" spc="25" dirty="0">
                <a:solidFill>
                  <a:srgbClr val="E46C0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E46C0A"/>
                </a:solidFill>
                <a:latin typeface="Tahoma"/>
                <a:cs typeface="Tahoma"/>
              </a:rPr>
              <a:t>(TRITC)</a:t>
            </a:r>
            <a:r>
              <a:rPr sz="1800" spc="-95" dirty="0">
                <a:solidFill>
                  <a:srgbClr val="E46C0A"/>
                </a:solidFill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(1: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800" dirty="0">
                <a:latin typeface="Tahoma"/>
                <a:cs typeface="Tahoma"/>
              </a:rPr>
              <a:t>00)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700" i="1" spc="-45" dirty="0">
                <a:latin typeface="Tahoma"/>
                <a:cs typeface="Tahoma"/>
              </a:rPr>
              <a:t>(Life</a:t>
            </a:r>
            <a:r>
              <a:rPr sz="1700" i="1" spc="-70" dirty="0">
                <a:latin typeface="Tahoma"/>
                <a:cs typeface="Tahoma"/>
              </a:rPr>
              <a:t> </a:t>
            </a:r>
            <a:r>
              <a:rPr sz="1700" i="1" spc="-60" dirty="0">
                <a:latin typeface="Tahoma"/>
                <a:cs typeface="Tahoma"/>
              </a:rPr>
              <a:t>Technologies)</a:t>
            </a:r>
            <a:r>
              <a:rPr sz="1700" i="1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Goat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25" dirty="0">
                <a:latin typeface="Symbol"/>
                <a:cs typeface="Symbol"/>
              </a:rPr>
              <a:t></a:t>
            </a:r>
            <a:r>
              <a:rPr sz="1800" spc="-25" dirty="0">
                <a:latin typeface="Tahoma"/>
                <a:cs typeface="Tahoma"/>
              </a:rPr>
              <a:t>- </a:t>
            </a:r>
            <a:r>
              <a:rPr sz="1800" dirty="0">
                <a:latin typeface="Tahoma"/>
                <a:cs typeface="Tahoma"/>
              </a:rPr>
              <a:t>mouse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700" i="1" spc="-80" dirty="0">
                <a:latin typeface="Tahoma"/>
                <a:cs typeface="Tahoma"/>
              </a:rPr>
              <a:t>(T-</a:t>
            </a:r>
            <a:r>
              <a:rPr sz="1700" i="1" spc="-30" dirty="0">
                <a:latin typeface="Tahoma"/>
                <a:cs typeface="Tahoma"/>
              </a:rPr>
              <a:t>2762)</a:t>
            </a:r>
            <a:r>
              <a:rPr sz="1700" i="1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35" dirty="0">
                <a:latin typeface="Symbol"/>
                <a:cs typeface="Symbol"/>
              </a:rPr>
              <a:t></a:t>
            </a:r>
            <a:r>
              <a:rPr sz="1800" spc="-35" dirty="0">
                <a:latin typeface="Tahoma"/>
                <a:cs typeface="Tahoma"/>
              </a:rPr>
              <a:t>-</a:t>
            </a:r>
            <a:r>
              <a:rPr sz="1800" dirty="0">
                <a:latin typeface="Tahoma"/>
                <a:cs typeface="Tahoma"/>
              </a:rPr>
              <a:t>rabbit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700" i="1" spc="-80" dirty="0">
                <a:latin typeface="Tahoma"/>
                <a:cs typeface="Tahoma"/>
              </a:rPr>
              <a:t>(T-</a:t>
            </a:r>
            <a:r>
              <a:rPr sz="1700" i="1" spc="-10" dirty="0">
                <a:latin typeface="Tahoma"/>
                <a:cs typeface="Tahoma"/>
              </a:rPr>
              <a:t>2769)</a:t>
            </a:r>
            <a:endParaRPr sz="17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691" y="1251203"/>
            <a:ext cx="8054340" cy="194668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420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3200" dirty="0">
                <a:latin typeface="Tahoma"/>
                <a:cs typeface="Tahoma"/>
              </a:rPr>
              <a:t>Do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not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use:</a:t>
            </a:r>
            <a:endParaRPr sz="3200" dirty="0">
              <a:latin typeface="Tahoma"/>
              <a:cs typeface="Tahoma"/>
            </a:endParaRPr>
          </a:p>
          <a:p>
            <a:pPr marL="756285" marR="5080" lvl="1" indent="-287020">
              <a:lnSpc>
                <a:spcPts val="1939"/>
              </a:lnSpc>
              <a:spcBef>
                <a:spcPts val="484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Tahoma"/>
                <a:cs typeface="Tahoma"/>
              </a:rPr>
              <a:t>Other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fluorescence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Proteins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not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excitable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by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any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lines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from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the </a:t>
            </a:r>
            <a:r>
              <a:rPr sz="1800" dirty="0">
                <a:latin typeface="Tahoma"/>
                <a:cs typeface="Tahoma"/>
              </a:rPr>
              <a:t>Argon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CW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(458,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476,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488,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514nm)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with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WLL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gSTED </a:t>
            </a:r>
            <a:r>
              <a:rPr sz="1800" dirty="0">
                <a:latin typeface="Tahoma"/>
                <a:cs typeface="Tahoma"/>
              </a:rPr>
              <a:t>between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470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and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580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nm.</a:t>
            </a:r>
            <a:endParaRPr sz="1800" dirty="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200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DAPI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(replace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with</a:t>
            </a:r>
            <a:r>
              <a:rPr sz="18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Tahoma"/>
                <a:cs typeface="Tahoma"/>
              </a:rPr>
              <a:t>TO-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PRO-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3,</a:t>
            </a:r>
            <a:r>
              <a:rPr sz="1800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Tahoma"/>
                <a:cs typeface="Tahoma"/>
              </a:rPr>
              <a:t>YOYO-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3,</a:t>
            </a:r>
            <a:r>
              <a:rPr sz="1800" spc="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PicoGreen)</a:t>
            </a:r>
            <a:endParaRPr sz="1800" dirty="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spc="-25" dirty="0">
                <a:latin typeface="Tahoma"/>
                <a:cs typeface="Tahoma"/>
              </a:rPr>
              <a:t>QDOTs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other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fluorophores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excited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by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405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nm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laser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11417" y="3830611"/>
            <a:ext cx="6245860" cy="2738120"/>
            <a:chOff x="2011417" y="3830611"/>
            <a:chExt cx="6245860" cy="2738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417" y="3830611"/>
              <a:ext cx="6245614" cy="27378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1767" y="3934967"/>
              <a:ext cx="85725" cy="2133600"/>
            </a:xfrm>
            <a:custGeom>
              <a:avLst/>
              <a:gdLst/>
              <a:ahLst/>
              <a:cxnLst/>
              <a:rect l="l" t="t" r="r" b="b"/>
              <a:pathLst>
                <a:path w="85725" h="2133600">
                  <a:moveTo>
                    <a:pt x="27432" y="2048256"/>
                  </a:moveTo>
                  <a:lnTo>
                    <a:pt x="0" y="2048256"/>
                  </a:lnTo>
                  <a:lnTo>
                    <a:pt x="42672" y="2133600"/>
                  </a:lnTo>
                  <a:lnTo>
                    <a:pt x="77724" y="2063496"/>
                  </a:lnTo>
                  <a:lnTo>
                    <a:pt x="27432" y="2063496"/>
                  </a:lnTo>
                  <a:lnTo>
                    <a:pt x="27432" y="2048256"/>
                  </a:lnTo>
                  <a:close/>
                </a:path>
                <a:path w="85725" h="2133600">
                  <a:moveTo>
                    <a:pt x="54864" y="0"/>
                  </a:moveTo>
                  <a:lnTo>
                    <a:pt x="27432" y="0"/>
                  </a:lnTo>
                  <a:lnTo>
                    <a:pt x="27432" y="2063496"/>
                  </a:lnTo>
                  <a:lnTo>
                    <a:pt x="54864" y="2063496"/>
                  </a:lnTo>
                  <a:lnTo>
                    <a:pt x="54864" y="0"/>
                  </a:lnTo>
                  <a:close/>
                </a:path>
                <a:path w="85725" h="2133600">
                  <a:moveTo>
                    <a:pt x="85344" y="2048256"/>
                  </a:moveTo>
                  <a:lnTo>
                    <a:pt x="54864" y="2048256"/>
                  </a:lnTo>
                  <a:lnTo>
                    <a:pt x="54864" y="2063496"/>
                  </a:lnTo>
                  <a:lnTo>
                    <a:pt x="77724" y="2063496"/>
                  </a:lnTo>
                  <a:lnTo>
                    <a:pt x="85344" y="2048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36667" y="3766820"/>
            <a:ext cx="41402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Tahoma"/>
                <a:cs typeface="Tahoma"/>
              </a:rPr>
              <a:t>592nm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5116" y="1969890"/>
            <a:ext cx="5549551" cy="2130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0"/>
              </a:spcBef>
            </a:pPr>
            <a:r>
              <a:rPr dirty="0"/>
              <a:t>Nanocrystals</a:t>
            </a:r>
            <a:r>
              <a:rPr spc="-35" dirty="0"/>
              <a:t> </a:t>
            </a:r>
            <a:r>
              <a:rPr dirty="0"/>
              <a:t>(Quantum</a:t>
            </a:r>
            <a:r>
              <a:rPr spc="-85" dirty="0"/>
              <a:t> </a:t>
            </a:r>
            <a:r>
              <a:rPr dirty="0"/>
              <a:t>Dots</a:t>
            </a:r>
            <a:r>
              <a:rPr spc="-75" dirty="0"/>
              <a:t> </a:t>
            </a:r>
            <a:r>
              <a:rPr dirty="0"/>
              <a:t>-</a:t>
            </a:r>
            <a:r>
              <a:rPr spc="-120" dirty="0"/>
              <a:t> </a:t>
            </a:r>
            <a:r>
              <a:rPr spc="-10" dirty="0"/>
              <a:t>eFluor)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9591" y="1991656"/>
            <a:ext cx="4820285" cy="44462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91795" indent="-340995">
              <a:lnSpc>
                <a:spcPct val="100000"/>
              </a:lnSpc>
              <a:spcBef>
                <a:spcPts val="340"/>
              </a:spcBef>
              <a:buClr>
                <a:srgbClr val="C00000"/>
              </a:buClr>
              <a:buFont typeface="Segoe UI Symbol"/>
              <a:buChar char="■"/>
              <a:tabLst>
                <a:tab pos="391795" algn="l"/>
              </a:tabLst>
            </a:pPr>
            <a:r>
              <a:rPr sz="2000" dirty="0">
                <a:latin typeface="Tahoma"/>
                <a:cs typeface="Tahoma"/>
              </a:rPr>
              <a:t>Emission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Spectrum</a:t>
            </a:r>
            <a:endParaRPr sz="2000">
              <a:latin typeface="Tahoma"/>
              <a:cs typeface="Tahoma"/>
            </a:endParaRPr>
          </a:p>
          <a:p>
            <a:pPr marL="794385" lvl="1" indent="-286385">
              <a:lnSpc>
                <a:spcPct val="100000"/>
              </a:lnSpc>
              <a:spcBef>
                <a:spcPts val="225"/>
              </a:spcBef>
              <a:buClr>
                <a:srgbClr val="C00000"/>
              </a:buClr>
              <a:buSzPct val="80555"/>
              <a:buChar char="o"/>
              <a:tabLst>
                <a:tab pos="794385" algn="l"/>
              </a:tabLst>
            </a:pPr>
            <a:r>
              <a:rPr sz="1800" dirty="0">
                <a:latin typeface="Tahoma"/>
                <a:cs typeface="Tahoma"/>
              </a:rPr>
              <a:t>Size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&amp;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composition</a:t>
            </a:r>
            <a:endParaRPr sz="1800">
              <a:latin typeface="Tahoma"/>
              <a:cs typeface="Tahoma"/>
            </a:endParaRPr>
          </a:p>
          <a:p>
            <a:pPr marL="794385" lvl="1" indent="-286385">
              <a:lnSpc>
                <a:spcPct val="100000"/>
              </a:lnSpc>
              <a:spcBef>
                <a:spcPts val="215"/>
              </a:spcBef>
              <a:buClr>
                <a:srgbClr val="C00000"/>
              </a:buClr>
              <a:buSzPct val="80555"/>
              <a:buChar char="o"/>
              <a:tabLst>
                <a:tab pos="794385" algn="l"/>
              </a:tabLst>
            </a:pPr>
            <a:r>
              <a:rPr sz="1800" dirty="0">
                <a:latin typeface="Tahoma"/>
                <a:cs typeface="Tahoma"/>
              </a:rPr>
              <a:t>FWHM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25</a:t>
            </a:r>
            <a:endParaRPr sz="1800">
              <a:latin typeface="Tahoma"/>
              <a:cs typeface="Tahoma"/>
            </a:endParaRPr>
          </a:p>
          <a:p>
            <a:pPr marL="391795" indent="-340995">
              <a:lnSpc>
                <a:spcPct val="100000"/>
              </a:lnSpc>
              <a:spcBef>
                <a:spcPts val="229"/>
              </a:spcBef>
              <a:buClr>
                <a:srgbClr val="C00000"/>
              </a:buClr>
              <a:buFont typeface="Segoe UI Symbol"/>
              <a:buChar char="■"/>
              <a:tabLst>
                <a:tab pos="391795" algn="l"/>
              </a:tabLst>
            </a:pPr>
            <a:r>
              <a:rPr sz="2000" dirty="0">
                <a:latin typeface="Tahoma"/>
                <a:cs typeface="Tahoma"/>
              </a:rPr>
              <a:t>High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photostability</a:t>
            </a:r>
            <a:endParaRPr sz="2000">
              <a:latin typeface="Tahoma"/>
              <a:cs typeface="Tahoma"/>
            </a:endParaRPr>
          </a:p>
          <a:p>
            <a:pPr marL="391795" indent="-340995">
              <a:lnSpc>
                <a:spcPct val="100000"/>
              </a:lnSpc>
              <a:spcBef>
                <a:spcPts val="145"/>
              </a:spcBef>
              <a:buClr>
                <a:srgbClr val="C00000"/>
              </a:buClr>
              <a:buFont typeface="Segoe UI Symbol"/>
              <a:buChar char="■"/>
              <a:tabLst>
                <a:tab pos="391795" algn="l"/>
              </a:tabLst>
            </a:pPr>
            <a:r>
              <a:rPr sz="2000" dirty="0">
                <a:latin typeface="Tahoma"/>
                <a:cs typeface="Tahoma"/>
              </a:rPr>
              <a:t>Large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extinction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coefficients</a:t>
            </a:r>
            <a:endParaRPr sz="2000">
              <a:latin typeface="Tahoma"/>
              <a:cs typeface="Tahoma"/>
            </a:endParaRPr>
          </a:p>
          <a:p>
            <a:pPr marL="508000">
              <a:lnSpc>
                <a:spcPct val="100000"/>
              </a:lnSpc>
              <a:spcBef>
                <a:spcPts val="320"/>
              </a:spcBef>
              <a:tabLst>
                <a:tab pos="794385" algn="l"/>
              </a:tabLst>
            </a:pPr>
            <a:r>
              <a:rPr sz="1450" spc="-50" dirty="0">
                <a:solidFill>
                  <a:srgbClr val="C00000"/>
                </a:solidFill>
                <a:latin typeface="Tahoma"/>
                <a:cs typeface="Tahoma"/>
              </a:rPr>
              <a:t>o</a:t>
            </a:r>
            <a:r>
              <a:rPr sz="1450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sz="1800" dirty="0">
                <a:latin typeface="Tahoma"/>
                <a:cs typeface="Tahoma"/>
              </a:rPr>
              <a:t>130.000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2.900.000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M</a:t>
            </a:r>
            <a:r>
              <a:rPr sz="1800" spc="-30" baseline="25462" dirty="0">
                <a:latin typeface="Tahoma"/>
                <a:cs typeface="Tahoma"/>
              </a:rPr>
              <a:t>-</a:t>
            </a:r>
            <a:r>
              <a:rPr sz="1800" spc="-15" baseline="25462" dirty="0">
                <a:latin typeface="Tahoma"/>
                <a:cs typeface="Tahoma"/>
              </a:rPr>
              <a:t>1</a:t>
            </a:r>
            <a:r>
              <a:rPr sz="1800" spc="-10" dirty="0">
                <a:latin typeface="Tahoma"/>
                <a:cs typeface="Tahoma"/>
              </a:rPr>
              <a:t>cm</a:t>
            </a:r>
            <a:r>
              <a:rPr sz="1800" spc="-15" baseline="25462" dirty="0">
                <a:latin typeface="Tahoma"/>
                <a:cs typeface="Tahoma"/>
              </a:rPr>
              <a:t>-</a:t>
            </a:r>
            <a:r>
              <a:rPr sz="1800" baseline="25462" dirty="0">
                <a:latin typeface="Tahoma"/>
                <a:cs typeface="Tahoma"/>
              </a:rPr>
              <a:t>1</a:t>
            </a:r>
            <a:r>
              <a:rPr sz="1800" spc="217" baseline="25462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@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488nm</a:t>
            </a:r>
            <a:endParaRPr sz="1800">
              <a:latin typeface="Tahoma"/>
              <a:cs typeface="Tahoma"/>
            </a:endParaRPr>
          </a:p>
          <a:p>
            <a:pPr marL="794385" lvl="1" indent="-286385">
              <a:lnSpc>
                <a:spcPct val="100000"/>
              </a:lnSpc>
              <a:spcBef>
                <a:spcPts val="215"/>
              </a:spcBef>
              <a:buClr>
                <a:srgbClr val="C00000"/>
              </a:buClr>
              <a:buSzPct val="80555"/>
              <a:buChar char="o"/>
              <a:tabLst>
                <a:tab pos="794385" algn="l"/>
              </a:tabLst>
            </a:pPr>
            <a:r>
              <a:rPr sz="1800" dirty="0">
                <a:latin typeface="Tahoma"/>
                <a:cs typeface="Tahoma"/>
              </a:rPr>
              <a:t>Fluorescein: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80.000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M</a:t>
            </a:r>
            <a:r>
              <a:rPr sz="1800" spc="-15" baseline="25462" dirty="0">
                <a:latin typeface="Tahoma"/>
                <a:cs typeface="Tahoma"/>
              </a:rPr>
              <a:t>-1</a:t>
            </a:r>
            <a:r>
              <a:rPr sz="1800" spc="-10" dirty="0">
                <a:latin typeface="Tahoma"/>
                <a:cs typeface="Tahoma"/>
              </a:rPr>
              <a:t>cm</a:t>
            </a:r>
            <a:r>
              <a:rPr sz="1800" spc="-15" baseline="25462" dirty="0">
                <a:latin typeface="Tahoma"/>
                <a:cs typeface="Tahoma"/>
              </a:rPr>
              <a:t>-</a:t>
            </a:r>
            <a:r>
              <a:rPr sz="1800" spc="-75" baseline="25462" dirty="0">
                <a:latin typeface="Tahoma"/>
                <a:cs typeface="Tahoma"/>
              </a:rPr>
              <a:t>1</a:t>
            </a:r>
            <a:endParaRPr sz="1800" baseline="25462">
              <a:latin typeface="Tahoma"/>
              <a:cs typeface="Tahoma"/>
            </a:endParaRPr>
          </a:p>
          <a:p>
            <a:pPr marL="398145" marR="1478280" indent="-341630">
              <a:lnSpc>
                <a:spcPts val="2160"/>
              </a:lnSpc>
              <a:spcBef>
                <a:spcPts val="1995"/>
              </a:spcBef>
              <a:buClr>
                <a:srgbClr val="C00000"/>
              </a:buClr>
              <a:buFont typeface="Segoe UI Symbol"/>
              <a:buChar char="■"/>
              <a:tabLst>
                <a:tab pos="398145" algn="l"/>
              </a:tabLst>
            </a:pPr>
            <a:r>
              <a:rPr sz="2000" dirty="0">
                <a:latin typeface="Tahoma"/>
                <a:cs typeface="Tahoma"/>
              </a:rPr>
              <a:t>Excitation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@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592nm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3-</a:t>
            </a:r>
            <a:r>
              <a:rPr sz="2000" spc="-25" dirty="0">
                <a:latin typeface="Tahoma"/>
                <a:cs typeface="Tahoma"/>
              </a:rPr>
              <a:t>9%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maximum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ahoma"/>
              <a:cs typeface="Tahoma"/>
            </a:endParaRPr>
          </a:p>
          <a:p>
            <a:pPr marL="66040" marR="1338580">
              <a:lnSpc>
                <a:spcPts val="1939"/>
              </a:lnSpc>
              <a:spcBef>
                <a:spcPts val="5"/>
              </a:spcBef>
            </a:pP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Not</a:t>
            </a:r>
            <a:r>
              <a:rPr sz="1800" spc="-4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a</a:t>
            </a:r>
            <a:r>
              <a:rPr sz="1800" spc="-2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too</a:t>
            </a:r>
            <a:r>
              <a:rPr sz="1800" spc="-3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good</a:t>
            </a:r>
            <a:r>
              <a:rPr sz="1800" spc="-30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idea because</a:t>
            </a:r>
            <a:r>
              <a:rPr sz="1800" spc="-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556570"/>
                </a:solidFill>
                <a:latin typeface="Tahoma"/>
                <a:cs typeface="Tahoma"/>
              </a:rPr>
              <a:t>they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have</a:t>
            </a:r>
            <a:r>
              <a:rPr sz="1800" spc="-2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a</a:t>
            </a:r>
            <a:r>
              <a:rPr sz="1800" spc="-6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very</a:t>
            </a:r>
            <a:r>
              <a:rPr sz="1800" spc="-4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narrow</a:t>
            </a:r>
            <a:r>
              <a:rPr sz="1800" spc="-7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emission</a:t>
            </a:r>
            <a:r>
              <a:rPr sz="1800" spc="-5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556570"/>
                </a:solidFill>
                <a:latin typeface="Tahoma"/>
                <a:cs typeface="Tahoma"/>
              </a:rPr>
              <a:t>and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broad</a:t>
            </a:r>
            <a:r>
              <a:rPr sz="1800" spc="-5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absorption</a:t>
            </a:r>
            <a:r>
              <a:rPr sz="1800" spc="-40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556570"/>
                </a:solidFill>
                <a:latin typeface="Tahoma"/>
                <a:cs typeface="Tahoma"/>
              </a:rPr>
              <a:t>spectrum.</a:t>
            </a:r>
            <a:endParaRPr sz="1800">
              <a:latin typeface="Tahoma"/>
              <a:cs typeface="Tahoma"/>
            </a:endParaRPr>
          </a:p>
          <a:p>
            <a:pPr marL="66040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Up</a:t>
            </a:r>
            <a:r>
              <a:rPr sz="1800" spc="-4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to</a:t>
            </a:r>
            <a:r>
              <a:rPr sz="1800" spc="-4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now,</a:t>
            </a:r>
            <a:r>
              <a:rPr sz="1800" spc="-4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they</a:t>
            </a:r>
            <a:r>
              <a:rPr sz="1800" spc="-40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never</a:t>
            </a:r>
            <a:r>
              <a:rPr sz="1800" spc="-10" dirty="0">
                <a:solidFill>
                  <a:srgbClr val="556570"/>
                </a:solidFill>
                <a:latin typeface="Tahoma"/>
                <a:cs typeface="Tahoma"/>
              </a:rPr>
              <a:t> worked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1352" y="4681728"/>
            <a:ext cx="4657344" cy="23743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0515" y="3541267"/>
            <a:ext cx="31248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Sample</a:t>
            </a:r>
            <a:r>
              <a:rPr spc="-80" dirty="0"/>
              <a:t> </a:t>
            </a:r>
            <a:r>
              <a:rPr spc="-10" dirty="0"/>
              <a:t>Mounting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0"/>
              </a:spcBef>
            </a:pPr>
            <a:r>
              <a:rPr dirty="0"/>
              <a:t>Mounting</a:t>
            </a:r>
            <a:r>
              <a:rPr spc="-75" dirty="0"/>
              <a:t> </a:t>
            </a:r>
            <a:r>
              <a:rPr spc="-20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691" y="1776269"/>
            <a:ext cx="7915275" cy="27552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484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400" dirty="0">
                <a:latin typeface="Tahoma"/>
                <a:cs typeface="Tahoma"/>
              </a:rPr>
              <a:t>With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cell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culture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thin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tissue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sections</a:t>
            </a:r>
            <a:endParaRPr sz="24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Tahoma"/>
                <a:cs typeface="Tahoma"/>
              </a:rPr>
              <a:t>Prolong®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Diamond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Antifade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Mountant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900" i="1" spc="-35" dirty="0">
                <a:latin typeface="Tahoma"/>
                <a:cs typeface="Tahoma"/>
              </a:rPr>
              <a:t>(Life</a:t>
            </a:r>
            <a:r>
              <a:rPr sz="1900" i="1" spc="-90" dirty="0">
                <a:latin typeface="Tahoma"/>
                <a:cs typeface="Tahoma"/>
              </a:rPr>
              <a:t> </a:t>
            </a:r>
            <a:r>
              <a:rPr sz="1900" i="1" spc="-10" dirty="0">
                <a:latin typeface="Tahoma"/>
                <a:cs typeface="Tahoma"/>
              </a:rPr>
              <a:t>Technologies)</a:t>
            </a:r>
            <a:endParaRPr sz="1900">
              <a:latin typeface="Tahoma"/>
              <a:cs typeface="Tahoma"/>
            </a:endParaRPr>
          </a:p>
          <a:p>
            <a:pPr marL="1154430" marR="5080" lvl="2" indent="-227329">
              <a:lnSpc>
                <a:spcPts val="1730"/>
              </a:lnSpc>
              <a:spcBef>
                <a:spcPts val="375"/>
              </a:spcBef>
              <a:buClr>
                <a:srgbClr val="C00000"/>
              </a:buClr>
              <a:buSzPct val="78125"/>
              <a:buChar char="—"/>
              <a:tabLst>
                <a:tab pos="1155700" algn="l"/>
              </a:tabLst>
            </a:pPr>
            <a:r>
              <a:rPr sz="1600" dirty="0">
                <a:latin typeface="Tahoma"/>
                <a:cs typeface="Tahoma"/>
              </a:rPr>
              <a:t>Protects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fluorescent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dyes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and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fluorescent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protein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from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fading,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across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entire 	</a:t>
            </a:r>
            <a:r>
              <a:rPr sz="1600" dirty="0">
                <a:latin typeface="Tahoma"/>
                <a:cs typeface="Tahoma"/>
              </a:rPr>
              <a:t>visible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and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IR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spectrums</a:t>
            </a:r>
            <a:endParaRPr sz="1600">
              <a:latin typeface="Tahoma"/>
              <a:cs typeface="Tahoma"/>
            </a:endParaRPr>
          </a:p>
          <a:p>
            <a:pPr marL="1154430" marR="105410" lvl="2" indent="-227329">
              <a:lnSpc>
                <a:spcPts val="1730"/>
              </a:lnSpc>
              <a:spcBef>
                <a:spcPts val="380"/>
              </a:spcBef>
              <a:buClr>
                <a:srgbClr val="C00000"/>
              </a:buClr>
              <a:buSzPct val="78125"/>
              <a:buChar char="—"/>
              <a:tabLst>
                <a:tab pos="1155700" algn="l"/>
              </a:tabLst>
            </a:pPr>
            <a:r>
              <a:rPr sz="1600" spc="-20" dirty="0">
                <a:latin typeface="Tahoma"/>
                <a:cs typeface="Tahoma"/>
              </a:rPr>
              <a:t>Ready-to-</a:t>
            </a:r>
            <a:r>
              <a:rPr sz="1600" dirty="0">
                <a:latin typeface="Tahoma"/>
                <a:cs typeface="Tahoma"/>
              </a:rPr>
              <a:t>use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liquid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that cures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longer-</a:t>
            </a:r>
            <a:r>
              <a:rPr sz="1600" dirty="0">
                <a:latin typeface="Tahoma"/>
                <a:cs typeface="Tahoma"/>
              </a:rPr>
              <a:t>term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storage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(polymerizes,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so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no 	</a:t>
            </a:r>
            <a:r>
              <a:rPr sz="1600" dirty="0">
                <a:latin typeface="Tahoma"/>
                <a:cs typeface="Tahoma"/>
              </a:rPr>
              <a:t>sealant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needed)</a:t>
            </a:r>
            <a:endParaRPr sz="1600">
              <a:latin typeface="Tahoma"/>
              <a:cs typeface="Tahoma"/>
            </a:endParaRPr>
          </a:p>
          <a:p>
            <a:pPr marL="1154430" marR="202565" lvl="2" indent="-227329">
              <a:lnSpc>
                <a:spcPts val="1730"/>
              </a:lnSpc>
              <a:spcBef>
                <a:spcPts val="380"/>
              </a:spcBef>
              <a:buClr>
                <a:srgbClr val="C00000"/>
              </a:buClr>
              <a:buSzPct val="78125"/>
              <a:buChar char="—"/>
              <a:tabLst>
                <a:tab pos="1155700" algn="l"/>
              </a:tabLst>
            </a:pPr>
            <a:r>
              <a:rPr sz="1600" dirty="0">
                <a:latin typeface="Tahoma"/>
                <a:cs typeface="Tahoma"/>
              </a:rPr>
              <a:t>Ideal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Alexa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Fluor®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and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traditional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dyes,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such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FITC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and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Cy®3,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and 	</a:t>
            </a:r>
            <a:r>
              <a:rPr sz="1600" dirty="0">
                <a:latin typeface="Tahoma"/>
                <a:cs typeface="Tahoma"/>
              </a:rPr>
              <a:t>fluorescent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proteins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like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45" dirty="0">
                <a:latin typeface="Tahoma"/>
                <a:cs typeface="Tahoma"/>
              </a:rPr>
              <a:t>GFP,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45" dirty="0">
                <a:latin typeface="Tahoma"/>
                <a:cs typeface="Tahoma"/>
              </a:rPr>
              <a:t>RFP,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and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mCherry</a:t>
            </a:r>
            <a:endParaRPr sz="1600">
              <a:latin typeface="Tahoma"/>
              <a:cs typeface="Tahoma"/>
            </a:endParaRPr>
          </a:p>
          <a:p>
            <a:pPr marL="1154430" lvl="2" indent="-227329">
              <a:lnSpc>
                <a:spcPct val="100000"/>
              </a:lnSpc>
              <a:spcBef>
                <a:spcPts val="165"/>
              </a:spcBef>
              <a:buClr>
                <a:srgbClr val="C00000"/>
              </a:buClr>
              <a:buSzPct val="78125"/>
              <a:buChar char="—"/>
              <a:tabLst>
                <a:tab pos="1154430" algn="l"/>
              </a:tabLst>
            </a:pPr>
            <a:r>
              <a:rPr sz="1600" dirty="0">
                <a:latin typeface="Tahoma"/>
                <a:cs typeface="Tahoma"/>
              </a:rPr>
              <a:t>Mounted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samples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are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stable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months</a:t>
            </a:r>
            <a:endParaRPr sz="1600">
              <a:latin typeface="Tahoma"/>
              <a:cs typeface="Tahoma"/>
            </a:endParaRPr>
          </a:p>
          <a:p>
            <a:pPr marL="1154430" lvl="2" indent="-227329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78125"/>
              <a:buChar char="—"/>
              <a:tabLst>
                <a:tab pos="1154430" algn="l"/>
              </a:tabLst>
            </a:pPr>
            <a:r>
              <a:rPr sz="1600" dirty="0">
                <a:latin typeface="Tahoma"/>
                <a:cs typeface="Tahoma"/>
              </a:rPr>
              <a:t>Maintains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fluorescence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signal—</a:t>
            </a:r>
            <a:r>
              <a:rPr sz="1600" dirty="0">
                <a:latin typeface="Tahoma"/>
                <a:cs typeface="Tahoma"/>
              </a:rPr>
              <a:t>little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no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quenching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0952" y="4675632"/>
            <a:ext cx="2877820" cy="2490470"/>
            <a:chOff x="1520952" y="4675632"/>
            <a:chExt cx="2877820" cy="2490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0952" y="4675632"/>
              <a:ext cx="2877312" cy="24902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38016" y="5334000"/>
              <a:ext cx="228600" cy="268605"/>
            </a:xfrm>
            <a:custGeom>
              <a:avLst/>
              <a:gdLst/>
              <a:ahLst/>
              <a:cxnLst/>
              <a:rect l="l" t="t" r="r" b="b"/>
              <a:pathLst>
                <a:path w="228600" h="268604">
                  <a:moveTo>
                    <a:pt x="112775" y="0"/>
                  </a:moveTo>
                  <a:lnTo>
                    <a:pt x="85344" y="103631"/>
                  </a:lnTo>
                  <a:lnTo>
                    <a:pt x="0" y="103631"/>
                  </a:lnTo>
                  <a:lnTo>
                    <a:pt x="70104" y="167639"/>
                  </a:lnTo>
                  <a:lnTo>
                    <a:pt x="42672" y="268224"/>
                  </a:lnTo>
                  <a:lnTo>
                    <a:pt x="112775" y="204216"/>
                  </a:lnTo>
                  <a:lnTo>
                    <a:pt x="182880" y="268224"/>
                  </a:lnTo>
                  <a:lnTo>
                    <a:pt x="155448" y="167639"/>
                  </a:lnTo>
                  <a:lnTo>
                    <a:pt x="228600" y="103631"/>
                  </a:lnTo>
                  <a:lnTo>
                    <a:pt x="140208" y="103631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4487" y="5285232"/>
              <a:ext cx="292735" cy="353695"/>
            </a:xfrm>
            <a:custGeom>
              <a:avLst/>
              <a:gdLst/>
              <a:ahLst/>
              <a:cxnLst/>
              <a:rect l="l" t="t" r="r" b="b"/>
              <a:pathLst>
                <a:path w="292735" h="353695">
                  <a:moveTo>
                    <a:pt x="88676" y="220302"/>
                  </a:moveTo>
                  <a:lnTo>
                    <a:pt x="51815" y="353568"/>
                  </a:lnTo>
                  <a:lnTo>
                    <a:pt x="89814" y="320040"/>
                  </a:lnTo>
                  <a:lnTo>
                    <a:pt x="88391" y="320040"/>
                  </a:lnTo>
                  <a:lnTo>
                    <a:pt x="67056" y="307848"/>
                  </a:lnTo>
                  <a:lnTo>
                    <a:pt x="98363" y="280152"/>
                  </a:lnTo>
                  <a:lnTo>
                    <a:pt x="112013" y="225552"/>
                  </a:lnTo>
                  <a:lnTo>
                    <a:pt x="94487" y="225552"/>
                  </a:lnTo>
                  <a:lnTo>
                    <a:pt x="88676" y="220302"/>
                  </a:lnTo>
                  <a:close/>
                </a:path>
                <a:path w="292735" h="353695">
                  <a:moveTo>
                    <a:pt x="173868" y="262128"/>
                  </a:moveTo>
                  <a:lnTo>
                    <a:pt x="155448" y="262128"/>
                  </a:lnTo>
                  <a:lnTo>
                    <a:pt x="146303" y="270196"/>
                  </a:lnTo>
                  <a:lnTo>
                    <a:pt x="240791" y="353568"/>
                  </a:lnTo>
                  <a:lnTo>
                    <a:pt x="231518" y="320040"/>
                  </a:lnTo>
                  <a:lnTo>
                    <a:pt x="204215" y="320040"/>
                  </a:lnTo>
                  <a:lnTo>
                    <a:pt x="194244" y="280152"/>
                  </a:lnTo>
                  <a:lnTo>
                    <a:pt x="173868" y="262128"/>
                  </a:lnTo>
                  <a:close/>
                </a:path>
                <a:path w="292735" h="353695">
                  <a:moveTo>
                    <a:pt x="98363" y="280152"/>
                  </a:moveTo>
                  <a:lnTo>
                    <a:pt x="67056" y="307848"/>
                  </a:lnTo>
                  <a:lnTo>
                    <a:pt x="88391" y="320040"/>
                  </a:lnTo>
                  <a:lnTo>
                    <a:pt x="98363" y="280152"/>
                  </a:lnTo>
                  <a:close/>
                </a:path>
                <a:path w="292735" h="353695">
                  <a:moveTo>
                    <a:pt x="146303" y="237744"/>
                  </a:moveTo>
                  <a:lnTo>
                    <a:pt x="98363" y="280152"/>
                  </a:lnTo>
                  <a:lnTo>
                    <a:pt x="88391" y="320040"/>
                  </a:lnTo>
                  <a:lnTo>
                    <a:pt x="89814" y="320040"/>
                  </a:lnTo>
                  <a:lnTo>
                    <a:pt x="146303" y="270196"/>
                  </a:lnTo>
                  <a:lnTo>
                    <a:pt x="137160" y="262128"/>
                  </a:lnTo>
                  <a:lnTo>
                    <a:pt x="173868" y="262128"/>
                  </a:lnTo>
                  <a:lnTo>
                    <a:pt x="146303" y="237744"/>
                  </a:lnTo>
                  <a:close/>
                </a:path>
                <a:path w="292735" h="353695">
                  <a:moveTo>
                    <a:pt x="194244" y="280152"/>
                  </a:moveTo>
                  <a:lnTo>
                    <a:pt x="204215" y="320040"/>
                  </a:lnTo>
                  <a:lnTo>
                    <a:pt x="225551" y="307848"/>
                  </a:lnTo>
                  <a:lnTo>
                    <a:pt x="194244" y="280152"/>
                  </a:lnTo>
                  <a:close/>
                </a:path>
                <a:path w="292735" h="353695">
                  <a:moveTo>
                    <a:pt x="252984" y="143256"/>
                  </a:moveTo>
                  <a:lnTo>
                    <a:pt x="176784" y="210312"/>
                  </a:lnTo>
                  <a:lnTo>
                    <a:pt x="194244" y="280152"/>
                  </a:lnTo>
                  <a:lnTo>
                    <a:pt x="225551" y="307848"/>
                  </a:lnTo>
                  <a:lnTo>
                    <a:pt x="204215" y="320040"/>
                  </a:lnTo>
                  <a:lnTo>
                    <a:pt x="231518" y="320040"/>
                  </a:lnTo>
                  <a:lnTo>
                    <a:pt x="205383" y="225552"/>
                  </a:lnTo>
                  <a:lnTo>
                    <a:pt x="198120" y="225552"/>
                  </a:lnTo>
                  <a:lnTo>
                    <a:pt x="201167" y="210312"/>
                  </a:lnTo>
                  <a:lnTo>
                    <a:pt x="214992" y="210312"/>
                  </a:lnTo>
                  <a:lnTo>
                    <a:pt x="265611" y="164592"/>
                  </a:lnTo>
                  <a:lnTo>
                    <a:pt x="262127" y="164592"/>
                  </a:lnTo>
                  <a:lnTo>
                    <a:pt x="252984" y="143256"/>
                  </a:lnTo>
                  <a:close/>
                </a:path>
                <a:path w="292735" h="353695">
                  <a:moveTo>
                    <a:pt x="155448" y="262128"/>
                  </a:moveTo>
                  <a:lnTo>
                    <a:pt x="137160" y="262128"/>
                  </a:lnTo>
                  <a:lnTo>
                    <a:pt x="146303" y="270196"/>
                  </a:lnTo>
                  <a:lnTo>
                    <a:pt x="155448" y="262128"/>
                  </a:lnTo>
                  <a:close/>
                </a:path>
                <a:path w="292735" h="353695">
                  <a:moveTo>
                    <a:pt x="91439" y="210312"/>
                  </a:moveTo>
                  <a:lnTo>
                    <a:pt x="88676" y="220302"/>
                  </a:lnTo>
                  <a:lnTo>
                    <a:pt x="94487" y="225552"/>
                  </a:lnTo>
                  <a:lnTo>
                    <a:pt x="91439" y="210312"/>
                  </a:lnTo>
                  <a:close/>
                </a:path>
                <a:path w="292735" h="353695">
                  <a:moveTo>
                    <a:pt x="115824" y="210312"/>
                  </a:moveTo>
                  <a:lnTo>
                    <a:pt x="91439" y="210312"/>
                  </a:lnTo>
                  <a:lnTo>
                    <a:pt x="94487" y="225552"/>
                  </a:lnTo>
                  <a:lnTo>
                    <a:pt x="112013" y="225552"/>
                  </a:lnTo>
                  <a:lnTo>
                    <a:pt x="115824" y="210312"/>
                  </a:lnTo>
                  <a:close/>
                </a:path>
                <a:path w="292735" h="353695">
                  <a:moveTo>
                    <a:pt x="201167" y="210312"/>
                  </a:moveTo>
                  <a:lnTo>
                    <a:pt x="198120" y="225552"/>
                  </a:lnTo>
                  <a:lnTo>
                    <a:pt x="203931" y="220302"/>
                  </a:lnTo>
                  <a:lnTo>
                    <a:pt x="201167" y="210312"/>
                  </a:lnTo>
                  <a:close/>
                </a:path>
                <a:path w="292735" h="353695">
                  <a:moveTo>
                    <a:pt x="203931" y="220302"/>
                  </a:moveTo>
                  <a:lnTo>
                    <a:pt x="198120" y="225552"/>
                  </a:lnTo>
                  <a:lnTo>
                    <a:pt x="205383" y="225552"/>
                  </a:lnTo>
                  <a:lnTo>
                    <a:pt x="203931" y="220302"/>
                  </a:lnTo>
                  <a:close/>
                </a:path>
                <a:path w="292735" h="353695">
                  <a:moveTo>
                    <a:pt x="109105" y="140208"/>
                  </a:moveTo>
                  <a:lnTo>
                    <a:pt x="0" y="140208"/>
                  </a:lnTo>
                  <a:lnTo>
                    <a:pt x="88676" y="220302"/>
                  </a:lnTo>
                  <a:lnTo>
                    <a:pt x="91439" y="210312"/>
                  </a:lnTo>
                  <a:lnTo>
                    <a:pt x="115824" y="210312"/>
                  </a:lnTo>
                  <a:lnTo>
                    <a:pt x="63869" y="164592"/>
                  </a:lnTo>
                  <a:lnTo>
                    <a:pt x="33527" y="164592"/>
                  </a:lnTo>
                  <a:lnTo>
                    <a:pt x="39624" y="143256"/>
                  </a:lnTo>
                  <a:lnTo>
                    <a:pt x="108297" y="143256"/>
                  </a:lnTo>
                  <a:lnTo>
                    <a:pt x="109105" y="140208"/>
                  </a:lnTo>
                  <a:close/>
                </a:path>
                <a:path w="292735" h="353695">
                  <a:moveTo>
                    <a:pt x="214992" y="210312"/>
                  </a:moveTo>
                  <a:lnTo>
                    <a:pt x="201167" y="210312"/>
                  </a:lnTo>
                  <a:lnTo>
                    <a:pt x="203931" y="220302"/>
                  </a:lnTo>
                  <a:lnTo>
                    <a:pt x="214992" y="210312"/>
                  </a:lnTo>
                  <a:close/>
                </a:path>
                <a:path w="292735" h="353695">
                  <a:moveTo>
                    <a:pt x="39624" y="143256"/>
                  </a:moveTo>
                  <a:lnTo>
                    <a:pt x="33527" y="164592"/>
                  </a:lnTo>
                  <a:lnTo>
                    <a:pt x="63869" y="164592"/>
                  </a:lnTo>
                  <a:lnTo>
                    <a:pt x="39624" y="143256"/>
                  </a:lnTo>
                  <a:close/>
                </a:path>
                <a:path w="292735" h="353695">
                  <a:moveTo>
                    <a:pt x="108297" y="143256"/>
                  </a:moveTo>
                  <a:lnTo>
                    <a:pt x="39624" y="143256"/>
                  </a:lnTo>
                  <a:lnTo>
                    <a:pt x="63869" y="164592"/>
                  </a:lnTo>
                  <a:lnTo>
                    <a:pt x="128015" y="164592"/>
                  </a:lnTo>
                  <a:lnTo>
                    <a:pt x="132249" y="149352"/>
                  </a:lnTo>
                  <a:lnTo>
                    <a:pt x="106679" y="149352"/>
                  </a:lnTo>
                  <a:lnTo>
                    <a:pt x="108297" y="143256"/>
                  </a:lnTo>
                  <a:close/>
                </a:path>
                <a:path w="292735" h="353695">
                  <a:moveTo>
                    <a:pt x="160859" y="54864"/>
                  </a:moveTo>
                  <a:lnTo>
                    <a:pt x="158496" y="54864"/>
                  </a:lnTo>
                  <a:lnTo>
                    <a:pt x="146303" y="98755"/>
                  </a:lnTo>
                  <a:lnTo>
                    <a:pt x="164591" y="164592"/>
                  </a:lnTo>
                  <a:lnTo>
                    <a:pt x="228738" y="164592"/>
                  </a:lnTo>
                  <a:lnTo>
                    <a:pt x="246056" y="149352"/>
                  </a:lnTo>
                  <a:lnTo>
                    <a:pt x="185927" y="149352"/>
                  </a:lnTo>
                  <a:lnTo>
                    <a:pt x="173736" y="140208"/>
                  </a:lnTo>
                  <a:lnTo>
                    <a:pt x="183502" y="140208"/>
                  </a:lnTo>
                  <a:lnTo>
                    <a:pt x="160859" y="54864"/>
                  </a:lnTo>
                  <a:close/>
                </a:path>
                <a:path w="292735" h="353695">
                  <a:moveTo>
                    <a:pt x="289233" y="143256"/>
                  </a:moveTo>
                  <a:lnTo>
                    <a:pt x="252984" y="143256"/>
                  </a:lnTo>
                  <a:lnTo>
                    <a:pt x="262127" y="164592"/>
                  </a:lnTo>
                  <a:lnTo>
                    <a:pt x="265611" y="164592"/>
                  </a:lnTo>
                  <a:lnTo>
                    <a:pt x="289233" y="143256"/>
                  </a:lnTo>
                  <a:close/>
                </a:path>
                <a:path w="292735" h="353695">
                  <a:moveTo>
                    <a:pt x="146303" y="0"/>
                  </a:moveTo>
                  <a:lnTo>
                    <a:pt x="106679" y="149352"/>
                  </a:lnTo>
                  <a:lnTo>
                    <a:pt x="118872" y="140208"/>
                  </a:lnTo>
                  <a:lnTo>
                    <a:pt x="134789" y="140208"/>
                  </a:lnTo>
                  <a:lnTo>
                    <a:pt x="146303" y="98755"/>
                  </a:lnTo>
                  <a:lnTo>
                    <a:pt x="134112" y="54864"/>
                  </a:lnTo>
                  <a:lnTo>
                    <a:pt x="160859" y="54864"/>
                  </a:lnTo>
                  <a:lnTo>
                    <a:pt x="146303" y="0"/>
                  </a:lnTo>
                  <a:close/>
                </a:path>
                <a:path w="292735" h="353695">
                  <a:moveTo>
                    <a:pt x="134789" y="140208"/>
                  </a:moveTo>
                  <a:lnTo>
                    <a:pt x="118872" y="140208"/>
                  </a:lnTo>
                  <a:lnTo>
                    <a:pt x="106679" y="149352"/>
                  </a:lnTo>
                  <a:lnTo>
                    <a:pt x="132249" y="149352"/>
                  </a:lnTo>
                  <a:lnTo>
                    <a:pt x="134789" y="140208"/>
                  </a:lnTo>
                  <a:close/>
                </a:path>
                <a:path w="292735" h="353695">
                  <a:moveTo>
                    <a:pt x="183502" y="140208"/>
                  </a:moveTo>
                  <a:lnTo>
                    <a:pt x="173736" y="140208"/>
                  </a:lnTo>
                  <a:lnTo>
                    <a:pt x="185927" y="149352"/>
                  </a:lnTo>
                  <a:lnTo>
                    <a:pt x="183502" y="140208"/>
                  </a:lnTo>
                  <a:close/>
                </a:path>
                <a:path w="292735" h="353695">
                  <a:moveTo>
                    <a:pt x="292608" y="140208"/>
                  </a:moveTo>
                  <a:lnTo>
                    <a:pt x="183502" y="140208"/>
                  </a:lnTo>
                  <a:lnTo>
                    <a:pt x="185927" y="149352"/>
                  </a:lnTo>
                  <a:lnTo>
                    <a:pt x="246056" y="149352"/>
                  </a:lnTo>
                  <a:lnTo>
                    <a:pt x="252984" y="143256"/>
                  </a:lnTo>
                  <a:lnTo>
                    <a:pt x="289233" y="143256"/>
                  </a:lnTo>
                  <a:lnTo>
                    <a:pt x="292608" y="140208"/>
                  </a:lnTo>
                  <a:close/>
                </a:path>
                <a:path w="292735" h="353695">
                  <a:moveTo>
                    <a:pt x="158496" y="54864"/>
                  </a:moveTo>
                  <a:lnTo>
                    <a:pt x="134112" y="54864"/>
                  </a:lnTo>
                  <a:lnTo>
                    <a:pt x="146303" y="98755"/>
                  </a:lnTo>
                  <a:lnTo>
                    <a:pt x="158496" y="548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1030" y="4757472"/>
            <a:ext cx="4193670" cy="233099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80107" y="6823889"/>
            <a:ext cx="1815464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z="1200" spc="-615" dirty="0">
                <a:latin typeface="Tahoma"/>
                <a:cs typeface="Tahoma"/>
              </a:rPr>
              <a:t>L</a:t>
            </a:r>
            <a:r>
              <a:rPr sz="2100" spc="-30" baseline="-3968" dirty="0">
                <a:latin typeface="Calibri"/>
                <a:cs typeface="Calibri"/>
              </a:rPr>
              <a:t>L</a:t>
            </a:r>
            <a:r>
              <a:rPr sz="2100" spc="-1035" baseline="-3968" dirty="0">
                <a:latin typeface="Calibri"/>
                <a:cs typeface="Calibri"/>
              </a:rPr>
              <a:t>e</a:t>
            </a:r>
            <a:r>
              <a:rPr sz="1200" spc="-20" dirty="0">
                <a:latin typeface="Tahoma"/>
                <a:cs typeface="Tahoma"/>
              </a:rPr>
              <a:t>e</a:t>
            </a:r>
            <a:r>
              <a:rPr sz="1200" spc="-235" dirty="0">
                <a:latin typeface="Tahoma"/>
                <a:cs typeface="Tahoma"/>
              </a:rPr>
              <a:t>i</a:t>
            </a:r>
            <a:r>
              <a:rPr sz="2100" spc="-179" baseline="-3968" dirty="0">
                <a:latin typeface="Calibri"/>
                <a:cs typeface="Calibri"/>
              </a:rPr>
              <a:t>i</a:t>
            </a:r>
            <a:r>
              <a:rPr sz="1200" spc="-465" dirty="0">
                <a:latin typeface="Tahoma"/>
                <a:cs typeface="Tahoma"/>
              </a:rPr>
              <a:t>c</a:t>
            </a:r>
            <a:r>
              <a:rPr sz="2100" spc="-209" baseline="-3968" dirty="0">
                <a:latin typeface="Calibri"/>
                <a:cs typeface="Calibri"/>
              </a:rPr>
              <a:t>c</a:t>
            </a:r>
            <a:r>
              <a:rPr sz="1200" spc="-490" dirty="0">
                <a:latin typeface="Tahoma"/>
                <a:cs typeface="Tahoma"/>
              </a:rPr>
              <a:t>a</a:t>
            </a:r>
            <a:r>
              <a:rPr sz="2100" spc="-7" baseline="-3968" dirty="0">
                <a:latin typeface="Calibri"/>
                <a:cs typeface="Calibri"/>
              </a:rPr>
              <a:t>a</a:t>
            </a:r>
            <a:r>
              <a:rPr sz="2100" spc="-67" baseline="-3968" dirty="0">
                <a:latin typeface="Calibri"/>
                <a:cs typeface="Calibri"/>
              </a:rPr>
              <a:t> </a:t>
            </a:r>
            <a:r>
              <a:rPr sz="1200" spc="-844" dirty="0">
                <a:latin typeface="Tahoma"/>
                <a:cs typeface="Tahoma"/>
              </a:rPr>
              <a:t>M</a:t>
            </a:r>
            <a:r>
              <a:rPr sz="2100" spc="-547" baseline="-3968" dirty="0">
                <a:latin typeface="Calibri"/>
                <a:cs typeface="Calibri"/>
              </a:rPr>
              <a:t>M</a:t>
            </a:r>
            <a:r>
              <a:rPr sz="1200" spc="-20" dirty="0">
                <a:latin typeface="Tahoma"/>
                <a:cs typeface="Tahoma"/>
              </a:rPr>
              <a:t>i</a:t>
            </a:r>
            <a:r>
              <a:rPr sz="1200" spc="-465" dirty="0">
                <a:latin typeface="Tahoma"/>
                <a:cs typeface="Tahoma"/>
              </a:rPr>
              <a:t>c</a:t>
            </a:r>
            <a:r>
              <a:rPr sz="2100" spc="-30" baseline="-3968" dirty="0">
                <a:latin typeface="Calibri"/>
                <a:cs typeface="Calibri"/>
              </a:rPr>
              <a:t>i</a:t>
            </a:r>
            <a:r>
              <a:rPr sz="2100" spc="-675" baseline="-3968" dirty="0">
                <a:latin typeface="Calibri"/>
                <a:cs typeface="Calibri"/>
              </a:rPr>
              <a:t>c</a:t>
            </a:r>
            <a:r>
              <a:rPr sz="1200" spc="-15" dirty="0">
                <a:latin typeface="Tahoma"/>
                <a:cs typeface="Tahoma"/>
              </a:rPr>
              <a:t>r</a:t>
            </a:r>
            <a:r>
              <a:rPr sz="1200" spc="-635" dirty="0">
                <a:latin typeface="Tahoma"/>
                <a:cs typeface="Tahoma"/>
              </a:rPr>
              <a:t>o</a:t>
            </a:r>
            <a:r>
              <a:rPr sz="2100" spc="-60" baseline="-3968" dirty="0">
                <a:latin typeface="Calibri"/>
                <a:cs typeface="Calibri"/>
              </a:rPr>
              <a:t>r</a:t>
            </a:r>
            <a:r>
              <a:rPr sz="2100" spc="-877" baseline="-3968" dirty="0">
                <a:latin typeface="Calibri"/>
                <a:cs typeface="Calibri"/>
              </a:rPr>
              <a:t>o</a:t>
            </a:r>
            <a:r>
              <a:rPr sz="1200" spc="-20" dirty="0">
                <a:latin typeface="Tahoma"/>
                <a:cs typeface="Tahoma"/>
              </a:rPr>
              <a:t>s</a:t>
            </a:r>
            <a:r>
              <a:rPr sz="1200" spc="-565" dirty="0">
                <a:latin typeface="Tahoma"/>
                <a:cs typeface="Tahoma"/>
              </a:rPr>
              <a:t>y</a:t>
            </a:r>
            <a:r>
              <a:rPr sz="2100" spc="-44" baseline="-3968" dirty="0">
                <a:latin typeface="Calibri"/>
                <a:cs typeface="Calibri"/>
              </a:rPr>
              <a:t>s</a:t>
            </a:r>
            <a:r>
              <a:rPr sz="2100" spc="-944" baseline="-3968" dirty="0">
                <a:latin typeface="Calibri"/>
                <a:cs typeface="Calibri"/>
              </a:rPr>
              <a:t>y</a:t>
            </a:r>
            <a:r>
              <a:rPr sz="1200" spc="-20" dirty="0">
                <a:latin typeface="Tahoma"/>
                <a:cs typeface="Tahoma"/>
              </a:rPr>
              <a:t>s</a:t>
            </a:r>
            <a:r>
              <a:rPr sz="1200" spc="-355" dirty="0">
                <a:latin typeface="Tahoma"/>
                <a:cs typeface="Tahoma"/>
              </a:rPr>
              <a:t>t</a:t>
            </a:r>
            <a:r>
              <a:rPr sz="2100" spc="-300" baseline="-3968" dirty="0">
                <a:latin typeface="Calibri"/>
                <a:cs typeface="Calibri"/>
              </a:rPr>
              <a:t>s</a:t>
            </a:r>
            <a:r>
              <a:rPr sz="1200" spc="-470" dirty="0">
                <a:latin typeface="Tahoma"/>
                <a:cs typeface="Tahoma"/>
              </a:rPr>
              <a:t>e</a:t>
            </a:r>
            <a:r>
              <a:rPr sz="2100" spc="-67" baseline="-3968" dirty="0">
                <a:latin typeface="Calibri"/>
                <a:cs typeface="Calibri"/>
              </a:rPr>
              <a:t>t</a:t>
            </a:r>
            <a:r>
              <a:rPr sz="2100" spc="-1042" baseline="-3968" dirty="0">
                <a:latin typeface="Calibri"/>
                <a:cs typeface="Calibri"/>
              </a:rPr>
              <a:t>e</a:t>
            </a:r>
            <a:r>
              <a:rPr sz="1200" spc="-340" dirty="0">
                <a:latin typeface="Tahoma"/>
                <a:cs typeface="Tahoma"/>
              </a:rPr>
              <a:t>m</a:t>
            </a:r>
            <a:r>
              <a:rPr sz="2100" spc="-1200" baseline="-3968" dirty="0">
                <a:latin typeface="Calibri"/>
                <a:cs typeface="Calibri"/>
              </a:rPr>
              <a:t>m</a:t>
            </a:r>
            <a:r>
              <a:rPr sz="1200" spc="-5" dirty="0">
                <a:latin typeface="Tahoma"/>
                <a:cs typeface="Tahoma"/>
              </a:rPr>
              <a:t>s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2100" spc="-607" baseline="-3968" dirty="0">
                <a:latin typeface="Calibri"/>
                <a:cs typeface="Calibri"/>
              </a:rPr>
              <a:t>s</a:t>
            </a:r>
            <a:r>
              <a:rPr sz="1200" spc="-20" dirty="0">
                <a:latin typeface="Tahoma"/>
                <a:cs typeface="Tahoma"/>
              </a:rPr>
              <a:t>2</a:t>
            </a:r>
            <a:r>
              <a:rPr sz="1200" spc="-545" dirty="0">
                <a:latin typeface="Tahoma"/>
                <a:cs typeface="Tahoma"/>
              </a:rPr>
              <a:t>0</a:t>
            </a:r>
            <a:r>
              <a:rPr sz="2100" spc="-300" baseline="-3968" dirty="0">
                <a:latin typeface="Calibri"/>
                <a:cs typeface="Calibri"/>
              </a:rPr>
              <a:t>2</a:t>
            </a:r>
            <a:r>
              <a:rPr sz="1200" spc="-495" dirty="0">
                <a:latin typeface="Tahoma"/>
                <a:cs typeface="Tahoma"/>
              </a:rPr>
              <a:t>1</a:t>
            </a:r>
            <a:r>
              <a:rPr sz="2100" spc="-367" baseline="-3968" dirty="0">
                <a:latin typeface="Calibri"/>
                <a:cs typeface="Calibri"/>
              </a:rPr>
              <a:t>0</a:t>
            </a:r>
            <a:r>
              <a:rPr sz="1200" spc="-445" dirty="0">
                <a:latin typeface="Tahoma"/>
                <a:cs typeface="Tahoma"/>
              </a:rPr>
              <a:t>4</a:t>
            </a:r>
            <a:r>
              <a:rPr sz="2100" spc="-37" baseline="-3968" dirty="0">
                <a:latin typeface="Calibri"/>
                <a:cs typeface="Calibri"/>
              </a:rPr>
              <a:t>15</a:t>
            </a:r>
            <a:endParaRPr sz="2100" baseline="-396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691" y="2322068"/>
            <a:ext cx="8199755" cy="239873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48309" indent="-435609">
              <a:lnSpc>
                <a:spcPct val="100000"/>
              </a:lnSpc>
              <a:spcBef>
                <a:spcPts val="385"/>
              </a:spcBef>
              <a:buClr>
                <a:srgbClr val="C00000"/>
              </a:buClr>
              <a:buFont typeface="Segoe UI Symbol"/>
              <a:buChar char="■"/>
              <a:tabLst>
                <a:tab pos="448309" algn="l"/>
              </a:tabLst>
            </a:pP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#1.5</a:t>
            </a:r>
            <a:r>
              <a:rPr sz="24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coverslips</a:t>
            </a:r>
            <a:r>
              <a:rPr sz="24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ONLY</a:t>
            </a:r>
            <a:endParaRPr lang="en-US" sz="2400" b="1" spc="-1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448309" indent="-435609">
              <a:lnSpc>
                <a:spcPct val="100000"/>
              </a:lnSpc>
              <a:spcBef>
                <a:spcPts val="385"/>
              </a:spcBef>
              <a:buClr>
                <a:srgbClr val="C00000"/>
              </a:buClr>
              <a:buFont typeface="Segoe UI Symbol"/>
              <a:buChar char="■"/>
              <a:tabLst>
                <a:tab pos="448309" algn="l"/>
              </a:tabLst>
            </a:pPr>
            <a:r>
              <a:rPr sz="2400" dirty="0">
                <a:latin typeface="Tahoma"/>
                <a:cs typeface="Tahoma"/>
              </a:rPr>
              <a:t>DAPI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free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mounting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media</a:t>
            </a:r>
            <a:endParaRPr sz="2400" dirty="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28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400" dirty="0">
                <a:latin typeface="Tahoma"/>
                <a:cs typeface="Tahoma"/>
              </a:rPr>
              <a:t>Refractive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index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matched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mounting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media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(oil=1.518)</a:t>
            </a:r>
            <a:endParaRPr sz="2400" dirty="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290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400" spc="-25" dirty="0">
                <a:latin typeface="Tahoma"/>
                <a:cs typeface="Tahoma"/>
              </a:rPr>
              <a:t>Acid-</a:t>
            </a:r>
            <a:r>
              <a:rPr sz="2400" dirty="0">
                <a:latin typeface="Tahoma"/>
                <a:cs typeface="Tahoma"/>
              </a:rPr>
              <a:t>washed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coverslips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are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preferable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to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flamed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coverslips</a:t>
            </a:r>
            <a:endParaRPr sz="2400" dirty="0">
              <a:latin typeface="Tahoma"/>
              <a:cs typeface="Tahoma"/>
            </a:endParaRPr>
          </a:p>
          <a:p>
            <a:pPr marL="353695" marR="328295" indent="-341630">
              <a:lnSpc>
                <a:spcPts val="2590"/>
              </a:lnSpc>
              <a:spcBef>
                <a:spcPts val="61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400" dirty="0">
                <a:latin typeface="Tahoma"/>
                <a:cs typeface="Tahoma"/>
              </a:rPr>
              <a:t>Avoid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“sealants”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that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can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quench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fluorescence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or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create </a:t>
            </a:r>
            <a:r>
              <a:rPr sz="2400" dirty="0">
                <a:latin typeface="Tahoma"/>
                <a:cs typeface="Tahoma"/>
              </a:rPr>
              <a:t>autofluorescence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(i.e.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color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nailpolish)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7691" y="1505204"/>
            <a:ext cx="4166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dirty="0"/>
              <a:t>Important factors</a:t>
            </a:r>
            <a:r>
              <a:rPr spc="-10" dirty="0"/>
              <a:t>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934" y="5407152"/>
            <a:ext cx="8015903" cy="1364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7691" y="1505204"/>
            <a:ext cx="28790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Mounting</a:t>
            </a:r>
            <a:r>
              <a:rPr spc="-75" dirty="0"/>
              <a:t> </a:t>
            </a:r>
            <a:r>
              <a:rPr spc="-20" dirty="0"/>
              <a:t>Media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691" y="1984755"/>
            <a:ext cx="8227059" cy="340804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6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400" dirty="0">
                <a:latin typeface="Tahoma"/>
                <a:cs typeface="Tahoma"/>
              </a:rPr>
              <a:t>With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thick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tissue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sections</a:t>
            </a:r>
            <a:endParaRPr sz="2400">
              <a:latin typeface="Tahoma"/>
              <a:cs typeface="Tahoma"/>
            </a:endParaRPr>
          </a:p>
          <a:p>
            <a:pPr marL="756285" marR="279400" lvl="1" indent="-287020">
              <a:lnSpc>
                <a:spcPts val="1939"/>
              </a:lnSpc>
              <a:spcBef>
                <a:spcPts val="65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Tahoma"/>
                <a:cs typeface="Tahoma"/>
              </a:rPr>
              <a:t>Thiodiethanol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700" i="1" spc="-50" dirty="0">
                <a:latin typeface="Tahoma"/>
                <a:cs typeface="Tahoma"/>
              </a:rPr>
              <a:t>(TDE,</a:t>
            </a:r>
            <a:r>
              <a:rPr sz="1700" i="1" spc="-80" dirty="0">
                <a:latin typeface="Tahoma"/>
                <a:cs typeface="Tahoma"/>
              </a:rPr>
              <a:t> </a:t>
            </a:r>
            <a:r>
              <a:rPr sz="1700" i="1" spc="-55" dirty="0">
                <a:latin typeface="Tahoma"/>
                <a:cs typeface="Tahoma"/>
              </a:rPr>
              <a:t>Sigma,</a:t>
            </a:r>
            <a:r>
              <a:rPr sz="1700" i="1" spc="-70" dirty="0">
                <a:latin typeface="Tahoma"/>
                <a:cs typeface="Tahoma"/>
              </a:rPr>
              <a:t> </a:t>
            </a:r>
            <a:r>
              <a:rPr sz="1700" i="1" spc="-55" dirty="0">
                <a:latin typeface="Tahoma"/>
                <a:cs typeface="Tahoma"/>
              </a:rPr>
              <a:t>#88559)</a:t>
            </a:r>
            <a:r>
              <a:rPr sz="1700" i="1" spc="-1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mixed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with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anti-</a:t>
            </a:r>
            <a:r>
              <a:rPr sz="1800" dirty="0">
                <a:latin typeface="Tahoma"/>
                <a:cs typeface="Tahoma"/>
              </a:rPr>
              <a:t>fade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reagent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has </a:t>
            </a:r>
            <a:r>
              <a:rPr sz="1800" dirty="0">
                <a:latin typeface="Tahoma"/>
                <a:cs typeface="Tahoma"/>
              </a:rPr>
              <a:t>been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used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with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good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results,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especially for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deep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imaging.</a:t>
            </a:r>
            <a:endParaRPr sz="1800">
              <a:latin typeface="Tahoma"/>
              <a:cs typeface="Tahoma"/>
            </a:endParaRPr>
          </a:p>
          <a:p>
            <a:pPr marL="1154430" marR="213360" lvl="2" indent="-227329">
              <a:lnSpc>
                <a:spcPts val="1730"/>
              </a:lnSpc>
              <a:spcBef>
                <a:spcPts val="365"/>
              </a:spcBef>
              <a:buClr>
                <a:srgbClr val="C00000"/>
              </a:buClr>
              <a:buSzPct val="78125"/>
              <a:buChar char="—"/>
              <a:tabLst>
                <a:tab pos="1155700" algn="l"/>
              </a:tabLst>
            </a:pPr>
            <a:r>
              <a:rPr sz="1600" dirty="0">
                <a:latin typeface="Tahoma"/>
                <a:cs typeface="Tahoma"/>
              </a:rPr>
              <a:t>The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TDE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concentration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must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gradually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enhanced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(up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97%)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obtain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a 	</a:t>
            </a:r>
            <a:r>
              <a:rPr sz="1600" dirty="0">
                <a:latin typeface="Tahoma"/>
                <a:cs typeface="Tahoma"/>
              </a:rPr>
              <a:t>final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refractive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index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-20" dirty="0">
                <a:latin typeface="Tahoma"/>
                <a:cs typeface="Tahoma"/>
              </a:rPr>
              <a:t> 1.514</a:t>
            </a:r>
            <a:endParaRPr sz="1600">
              <a:latin typeface="Tahoma"/>
              <a:cs typeface="Tahoma"/>
            </a:endParaRPr>
          </a:p>
          <a:p>
            <a:pPr marL="1154430" lvl="2" indent="-227329">
              <a:lnSpc>
                <a:spcPts val="1825"/>
              </a:lnSpc>
              <a:spcBef>
                <a:spcPts val="165"/>
              </a:spcBef>
              <a:buClr>
                <a:srgbClr val="C00000"/>
              </a:buClr>
              <a:buSzPct val="78125"/>
              <a:buChar char="—"/>
              <a:tabLst>
                <a:tab pos="1154430" algn="l"/>
              </a:tabLst>
            </a:pPr>
            <a:r>
              <a:rPr sz="1600" dirty="0">
                <a:latin typeface="Tahoma"/>
                <a:cs typeface="Tahoma"/>
              </a:rPr>
              <a:t>Sequential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steps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TDE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50%,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70%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(15-30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minutes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at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each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step),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then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97%</a:t>
            </a:r>
            <a:endParaRPr sz="1600">
              <a:latin typeface="Tahoma"/>
              <a:cs typeface="Tahoma"/>
            </a:endParaRPr>
          </a:p>
          <a:p>
            <a:pPr marL="1155700">
              <a:lnSpc>
                <a:spcPts val="1825"/>
              </a:lnSpc>
            </a:pPr>
            <a:r>
              <a:rPr sz="1600" dirty="0">
                <a:latin typeface="Tahoma"/>
                <a:cs typeface="Tahoma"/>
              </a:rPr>
              <a:t>+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antifade as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final mounting media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must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be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undertaken.</a:t>
            </a:r>
            <a:endParaRPr sz="1600">
              <a:latin typeface="Tahoma"/>
              <a:cs typeface="Tahoma"/>
            </a:endParaRPr>
          </a:p>
          <a:p>
            <a:pPr marL="1154430" lvl="2" indent="-227329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SzPct val="78125"/>
              <a:buChar char="—"/>
              <a:tabLst>
                <a:tab pos="1154430" algn="l"/>
              </a:tabLst>
            </a:pPr>
            <a:r>
              <a:rPr sz="1600" dirty="0">
                <a:latin typeface="Tahoma"/>
                <a:cs typeface="Tahoma"/>
              </a:rPr>
              <a:t>The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coverslip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must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sealed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using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invisible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nail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polish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or other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sealants.</a:t>
            </a:r>
            <a:endParaRPr sz="1600">
              <a:latin typeface="Tahoma"/>
              <a:cs typeface="Tahoma"/>
            </a:endParaRPr>
          </a:p>
          <a:p>
            <a:pPr marL="1154430" marR="328930" lvl="2" indent="-227329">
              <a:lnSpc>
                <a:spcPts val="1730"/>
              </a:lnSpc>
              <a:spcBef>
                <a:spcPts val="405"/>
              </a:spcBef>
              <a:buClr>
                <a:srgbClr val="C00000"/>
              </a:buClr>
              <a:buSzPct val="78125"/>
              <a:buChar char="—"/>
              <a:tabLst>
                <a:tab pos="1155700" algn="l"/>
              </a:tabLst>
            </a:pPr>
            <a:r>
              <a:rPr sz="1600" dirty="0">
                <a:latin typeface="Tahoma"/>
                <a:cs typeface="Tahoma"/>
              </a:rPr>
              <a:t>Be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sure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that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sealant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is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not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quenching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your fluorescence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or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creating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any 	</a:t>
            </a:r>
            <a:r>
              <a:rPr sz="1600" spc="-10" dirty="0">
                <a:latin typeface="Tahoma"/>
                <a:cs typeface="Tahoma"/>
              </a:rPr>
              <a:t>autofluorescence.</a:t>
            </a:r>
            <a:endParaRPr sz="1600">
              <a:latin typeface="Tahoma"/>
              <a:cs typeface="Tahoma"/>
            </a:endParaRPr>
          </a:p>
          <a:p>
            <a:pPr marL="756285" marR="59055" lvl="1" indent="-287020">
              <a:lnSpc>
                <a:spcPts val="1939"/>
              </a:lnSpc>
              <a:spcBef>
                <a:spcPts val="119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Tahoma"/>
                <a:cs typeface="Tahoma"/>
              </a:rPr>
              <a:t>Prolong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only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if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structure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interest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is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close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from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coverslip.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(closer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than</a:t>
            </a:r>
            <a:r>
              <a:rPr sz="18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0000"/>
                </a:solidFill>
                <a:latin typeface="Tahoma"/>
                <a:cs typeface="Tahoma"/>
              </a:rPr>
              <a:t>25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Tahoma"/>
                <a:cs typeface="Tahoma"/>
              </a:rPr>
              <a:t>µm)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0"/>
              </a:spcBef>
            </a:pPr>
            <a:r>
              <a:rPr dirty="0"/>
              <a:t>STED</a:t>
            </a:r>
            <a:r>
              <a:rPr spc="-55" dirty="0"/>
              <a:t> </a:t>
            </a:r>
            <a:r>
              <a:rPr dirty="0"/>
              <a:t>CW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>
                <a:solidFill>
                  <a:srgbClr val="FF0000"/>
                </a:solidFill>
              </a:rPr>
              <a:t>gated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dirty="0"/>
              <a:t>STED</a:t>
            </a:r>
            <a:r>
              <a:rPr spc="-5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Mounting</a:t>
            </a:r>
            <a:r>
              <a:rPr spc="35" dirty="0"/>
              <a:t> </a:t>
            </a:r>
            <a:r>
              <a:rPr spc="-10" dirty="0"/>
              <a:t>Media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09744" y="2816351"/>
            <a:ext cx="548640" cy="167640"/>
            <a:chOff x="4809744" y="2816351"/>
            <a:chExt cx="548640" cy="167640"/>
          </a:xfrm>
        </p:grpSpPr>
        <p:sp>
          <p:nvSpPr>
            <p:cNvPr id="4" name="object 4"/>
            <p:cNvSpPr/>
            <p:nvPr/>
          </p:nvSpPr>
          <p:spPr>
            <a:xfrm>
              <a:off x="4815840" y="2825495"/>
              <a:ext cx="533400" cy="152400"/>
            </a:xfrm>
            <a:custGeom>
              <a:avLst/>
              <a:gdLst/>
              <a:ahLst/>
              <a:cxnLst/>
              <a:rect l="l" t="t" r="r" b="b"/>
              <a:pathLst>
                <a:path w="533400" h="152400">
                  <a:moveTo>
                    <a:pt x="399288" y="0"/>
                  </a:moveTo>
                  <a:lnTo>
                    <a:pt x="399288" y="36575"/>
                  </a:lnTo>
                  <a:lnTo>
                    <a:pt x="0" y="36575"/>
                  </a:lnTo>
                  <a:lnTo>
                    <a:pt x="0" y="112775"/>
                  </a:lnTo>
                  <a:lnTo>
                    <a:pt x="399288" y="112775"/>
                  </a:lnTo>
                  <a:lnTo>
                    <a:pt x="399288" y="152400"/>
                  </a:lnTo>
                  <a:lnTo>
                    <a:pt x="533400" y="76200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C1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9744" y="2816351"/>
              <a:ext cx="548640" cy="167640"/>
            </a:xfrm>
            <a:custGeom>
              <a:avLst/>
              <a:gdLst/>
              <a:ahLst/>
              <a:cxnLst/>
              <a:rect l="l" t="t" r="r" b="b"/>
              <a:pathLst>
                <a:path w="548639" h="167639">
                  <a:moveTo>
                    <a:pt x="399288" y="121920"/>
                  </a:moveTo>
                  <a:lnTo>
                    <a:pt x="399288" y="167639"/>
                  </a:lnTo>
                  <a:lnTo>
                    <a:pt x="410351" y="161544"/>
                  </a:lnTo>
                  <a:lnTo>
                    <a:pt x="408431" y="161544"/>
                  </a:lnTo>
                  <a:lnTo>
                    <a:pt x="402335" y="155448"/>
                  </a:lnTo>
                  <a:lnTo>
                    <a:pt x="408431" y="151984"/>
                  </a:lnTo>
                  <a:lnTo>
                    <a:pt x="408431" y="128015"/>
                  </a:lnTo>
                  <a:lnTo>
                    <a:pt x="405383" y="128015"/>
                  </a:lnTo>
                  <a:lnTo>
                    <a:pt x="399288" y="121920"/>
                  </a:lnTo>
                  <a:close/>
                </a:path>
                <a:path w="548639" h="167639">
                  <a:moveTo>
                    <a:pt x="408431" y="151984"/>
                  </a:moveTo>
                  <a:lnTo>
                    <a:pt x="402335" y="155448"/>
                  </a:lnTo>
                  <a:lnTo>
                    <a:pt x="408431" y="161544"/>
                  </a:lnTo>
                  <a:lnTo>
                    <a:pt x="408431" y="151984"/>
                  </a:lnTo>
                  <a:close/>
                </a:path>
                <a:path w="548639" h="167639">
                  <a:moveTo>
                    <a:pt x="528401" y="83820"/>
                  </a:moveTo>
                  <a:lnTo>
                    <a:pt x="408431" y="151984"/>
                  </a:lnTo>
                  <a:lnTo>
                    <a:pt x="408431" y="161544"/>
                  </a:lnTo>
                  <a:lnTo>
                    <a:pt x="410351" y="161544"/>
                  </a:lnTo>
                  <a:lnTo>
                    <a:pt x="543108" y="88392"/>
                  </a:lnTo>
                  <a:lnTo>
                    <a:pt x="536447" y="88392"/>
                  </a:lnTo>
                  <a:lnTo>
                    <a:pt x="528401" y="83820"/>
                  </a:lnTo>
                  <a:close/>
                </a:path>
                <a:path w="548639" h="167639">
                  <a:moveTo>
                    <a:pt x="399288" y="39624"/>
                  </a:moveTo>
                  <a:lnTo>
                    <a:pt x="0" y="39624"/>
                  </a:lnTo>
                  <a:lnTo>
                    <a:pt x="0" y="128015"/>
                  </a:lnTo>
                  <a:lnTo>
                    <a:pt x="399288" y="128015"/>
                  </a:lnTo>
                  <a:lnTo>
                    <a:pt x="399288" y="121920"/>
                  </a:lnTo>
                  <a:lnTo>
                    <a:pt x="9143" y="121920"/>
                  </a:lnTo>
                  <a:lnTo>
                    <a:pt x="6095" y="115824"/>
                  </a:lnTo>
                  <a:lnTo>
                    <a:pt x="9143" y="115824"/>
                  </a:lnTo>
                  <a:lnTo>
                    <a:pt x="9143" y="51815"/>
                  </a:lnTo>
                  <a:lnTo>
                    <a:pt x="6095" y="51815"/>
                  </a:lnTo>
                  <a:lnTo>
                    <a:pt x="9143" y="45720"/>
                  </a:lnTo>
                  <a:lnTo>
                    <a:pt x="399288" y="45720"/>
                  </a:lnTo>
                  <a:lnTo>
                    <a:pt x="399288" y="39624"/>
                  </a:lnTo>
                  <a:close/>
                </a:path>
                <a:path w="548639" h="167639">
                  <a:moveTo>
                    <a:pt x="408431" y="115824"/>
                  </a:moveTo>
                  <a:lnTo>
                    <a:pt x="9143" y="115824"/>
                  </a:lnTo>
                  <a:lnTo>
                    <a:pt x="9143" y="121920"/>
                  </a:lnTo>
                  <a:lnTo>
                    <a:pt x="399288" y="121920"/>
                  </a:lnTo>
                  <a:lnTo>
                    <a:pt x="405383" y="128015"/>
                  </a:lnTo>
                  <a:lnTo>
                    <a:pt x="408431" y="128015"/>
                  </a:lnTo>
                  <a:lnTo>
                    <a:pt x="408431" y="115824"/>
                  </a:lnTo>
                  <a:close/>
                </a:path>
                <a:path w="548639" h="167639">
                  <a:moveTo>
                    <a:pt x="9143" y="115824"/>
                  </a:moveTo>
                  <a:lnTo>
                    <a:pt x="6095" y="115824"/>
                  </a:lnTo>
                  <a:lnTo>
                    <a:pt x="9143" y="121920"/>
                  </a:lnTo>
                  <a:lnTo>
                    <a:pt x="9143" y="115824"/>
                  </a:lnTo>
                  <a:close/>
                </a:path>
                <a:path w="548639" h="167639">
                  <a:moveTo>
                    <a:pt x="536447" y="79248"/>
                  </a:moveTo>
                  <a:lnTo>
                    <a:pt x="528401" y="83820"/>
                  </a:lnTo>
                  <a:lnTo>
                    <a:pt x="536447" y="88392"/>
                  </a:lnTo>
                  <a:lnTo>
                    <a:pt x="536447" y="79248"/>
                  </a:lnTo>
                  <a:close/>
                </a:path>
                <a:path w="548639" h="167639">
                  <a:moveTo>
                    <a:pt x="537971" y="79248"/>
                  </a:moveTo>
                  <a:lnTo>
                    <a:pt x="536447" y="79248"/>
                  </a:lnTo>
                  <a:lnTo>
                    <a:pt x="536447" y="88392"/>
                  </a:lnTo>
                  <a:lnTo>
                    <a:pt x="543108" y="88392"/>
                  </a:lnTo>
                  <a:lnTo>
                    <a:pt x="548639" y="85344"/>
                  </a:lnTo>
                  <a:lnTo>
                    <a:pt x="537971" y="79248"/>
                  </a:lnTo>
                  <a:close/>
                </a:path>
                <a:path w="548639" h="167639">
                  <a:moveTo>
                    <a:pt x="415290" y="9144"/>
                  </a:moveTo>
                  <a:lnTo>
                    <a:pt x="408431" y="9144"/>
                  </a:lnTo>
                  <a:lnTo>
                    <a:pt x="408431" y="15655"/>
                  </a:lnTo>
                  <a:lnTo>
                    <a:pt x="528401" y="83820"/>
                  </a:lnTo>
                  <a:lnTo>
                    <a:pt x="536447" y="79248"/>
                  </a:lnTo>
                  <a:lnTo>
                    <a:pt x="537971" y="79248"/>
                  </a:lnTo>
                  <a:lnTo>
                    <a:pt x="415290" y="9144"/>
                  </a:lnTo>
                  <a:close/>
                </a:path>
                <a:path w="548639" h="167639">
                  <a:moveTo>
                    <a:pt x="9143" y="45720"/>
                  </a:moveTo>
                  <a:lnTo>
                    <a:pt x="6095" y="51815"/>
                  </a:lnTo>
                  <a:lnTo>
                    <a:pt x="9143" y="51815"/>
                  </a:lnTo>
                  <a:lnTo>
                    <a:pt x="9143" y="45720"/>
                  </a:lnTo>
                  <a:close/>
                </a:path>
                <a:path w="548639" h="167639">
                  <a:moveTo>
                    <a:pt x="408431" y="39624"/>
                  </a:moveTo>
                  <a:lnTo>
                    <a:pt x="405383" y="39624"/>
                  </a:lnTo>
                  <a:lnTo>
                    <a:pt x="399288" y="45720"/>
                  </a:lnTo>
                  <a:lnTo>
                    <a:pt x="9143" y="45720"/>
                  </a:lnTo>
                  <a:lnTo>
                    <a:pt x="9143" y="51815"/>
                  </a:lnTo>
                  <a:lnTo>
                    <a:pt x="408431" y="51815"/>
                  </a:lnTo>
                  <a:lnTo>
                    <a:pt x="408431" y="39624"/>
                  </a:lnTo>
                  <a:close/>
                </a:path>
                <a:path w="548639" h="167639">
                  <a:moveTo>
                    <a:pt x="399288" y="0"/>
                  </a:moveTo>
                  <a:lnTo>
                    <a:pt x="399288" y="45720"/>
                  </a:lnTo>
                  <a:lnTo>
                    <a:pt x="405383" y="39624"/>
                  </a:lnTo>
                  <a:lnTo>
                    <a:pt x="408431" y="39624"/>
                  </a:lnTo>
                  <a:lnTo>
                    <a:pt x="408431" y="15655"/>
                  </a:lnTo>
                  <a:lnTo>
                    <a:pt x="402335" y="12192"/>
                  </a:lnTo>
                  <a:lnTo>
                    <a:pt x="408431" y="9144"/>
                  </a:lnTo>
                  <a:lnTo>
                    <a:pt x="415290" y="9144"/>
                  </a:lnTo>
                  <a:lnTo>
                    <a:pt x="399288" y="0"/>
                  </a:lnTo>
                  <a:close/>
                </a:path>
                <a:path w="548639" h="167639">
                  <a:moveTo>
                    <a:pt x="408431" y="9144"/>
                  </a:moveTo>
                  <a:lnTo>
                    <a:pt x="402335" y="12192"/>
                  </a:lnTo>
                  <a:lnTo>
                    <a:pt x="408431" y="15655"/>
                  </a:lnTo>
                  <a:lnTo>
                    <a:pt x="408431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74535" y="2816351"/>
            <a:ext cx="548640" cy="167640"/>
            <a:chOff x="6574535" y="2816351"/>
            <a:chExt cx="548640" cy="167640"/>
          </a:xfrm>
        </p:grpSpPr>
        <p:sp>
          <p:nvSpPr>
            <p:cNvPr id="7" name="object 7"/>
            <p:cNvSpPr/>
            <p:nvPr/>
          </p:nvSpPr>
          <p:spPr>
            <a:xfrm>
              <a:off x="6580631" y="2825495"/>
              <a:ext cx="533400" cy="152400"/>
            </a:xfrm>
            <a:custGeom>
              <a:avLst/>
              <a:gdLst/>
              <a:ahLst/>
              <a:cxnLst/>
              <a:rect l="l" t="t" r="r" b="b"/>
              <a:pathLst>
                <a:path w="533400" h="152400">
                  <a:moveTo>
                    <a:pt x="399288" y="0"/>
                  </a:moveTo>
                  <a:lnTo>
                    <a:pt x="399288" y="36575"/>
                  </a:lnTo>
                  <a:lnTo>
                    <a:pt x="0" y="36575"/>
                  </a:lnTo>
                  <a:lnTo>
                    <a:pt x="0" y="112775"/>
                  </a:lnTo>
                  <a:lnTo>
                    <a:pt x="399288" y="112775"/>
                  </a:lnTo>
                  <a:lnTo>
                    <a:pt x="399288" y="152400"/>
                  </a:lnTo>
                  <a:lnTo>
                    <a:pt x="533400" y="76200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C1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4535" y="2816351"/>
              <a:ext cx="548640" cy="167640"/>
            </a:xfrm>
            <a:custGeom>
              <a:avLst/>
              <a:gdLst/>
              <a:ahLst/>
              <a:cxnLst/>
              <a:rect l="l" t="t" r="r" b="b"/>
              <a:pathLst>
                <a:path w="548640" h="167639">
                  <a:moveTo>
                    <a:pt x="399288" y="121920"/>
                  </a:moveTo>
                  <a:lnTo>
                    <a:pt x="399288" y="167639"/>
                  </a:lnTo>
                  <a:lnTo>
                    <a:pt x="410969" y="161203"/>
                  </a:lnTo>
                  <a:lnTo>
                    <a:pt x="402336" y="155448"/>
                  </a:lnTo>
                  <a:lnTo>
                    <a:pt x="411480" y="150252"/>
                  </a:lnTo>
                  <a:lnTo>
                    <a:pt x="411480" y="128015"/>
                  </a:lnTo>
                  <a:lnTo>
                    <a:pt x="405384" y="128015"/>
                  </a:lnTo>
                  <a:lnTo>
                    <a:pt x="399288" y="121920"/>
                  </a:lnTo>
                  <a:close/>
                </a:path>
                <a:path w="548640" h="167639">
                  <a:moveTo>
                    <a:pt x="411480" y="160921"/>
                  </a:moveTo>
                  <a:lnTo>
                    <a:pt x="410969" y="161203"/>
                  </a:lnTo>
                  <a:lnTo>
                    <a:pt x="411480" y="161544"/>
                  </a:lnTo>
                  <a:lnTo>
                    <a:pt x="411480" y="160921"/>
                  </a:lnTo>
                  <a:close/>
                </a:path>
                <a:path w="548640" h="167639">
                  <a:moveTo>
                    <a:pt x="411480" y="150252"/>
                  </a:moveTo>
                  <a:lnTo>
                    <a:pt x="402336" y="155448"/>
                  </a:lnTo>
                  <a:lnTo>
                    <a:pt x="410969" y="161203"/>
                  </a:lnTo>
                  <a:lnTo>
                    <a:pt x="411480" y="160921"/>
                  </a:lnTo>
                  <a:lnTo>
                    <a:pt x="411480" y="150252"/>
                  </a:lnTo>
                  <a:close/>
                </a:path>
                <a:path w="548640" h="167639">
                  <a:moveTo>
                    <a:pt x="528401" y="83820"/>
                  </a:moveTo>
                  <a:lnTo>
                    <a:pt x="411480" y="150252"/>
                  </a:lnTo>
                  <a:lnTo>
                    <a:pt x="411480" y="160921"/>
                  </a:lnTo>
                  <a:lnTo>
                    <a:pt x="543108" y="88392"/>
                  </a:lnTo>
                  <a:lnTo>
                    <a:pt x="536448" y="88392"/>
                  </a:lnTo>
                  <a:lnTo>
                    <a:pt x="528401" y="83820"/>
                  </a:lnTo>
                  <a:close/>
                </a:path>
                <a:path w="548640" h="167639">
                  <a:moveTo>
                    <a:pt x="399288" y="39624"/>
                  </a:moveTo>
                  <a:lnTo>
                    <a:pt x="0" y="39624"/>
                  </a:lnTo>
                  <a:lnTo>
                    <a:pt x="0" y="128015"/>
                  </a:lnTo>
                  <a:lnTo>
                    <a:pt x="399288" y="128015"/>
                  </a:lnTo>
                  <a:lnTo>
                    <a:pt x="399288" y="121920"/>
                  </a:lnTo>
                  <a:lnTo>
                    <a:pt x="9144" y="121920"/>
                  </a:lnTo>
                  <a:lnTo>
                    <a:pt x="6096" y="115824"/>
                  </a:lnTo>
                  <a:lnTo>
                    <a:pt x="9144" y="115824"/>
                  </a:lnTo>
                  <a:lnTo>
                    <a:pt x="9144" y="51815"/>
                  </a:lnTo>
                  <a:lnTo>
                    <a:pt x="6096" y="51815"/>
                  </a:lnTo>
                  <a:lnTo>
                    <a:pt x="9144" y="45720"/>
                  </a:lnTo>
                  <a:lnTo>
                    <a:pt x="399288" y="45720"/>
                  </a:lnTo>
                  <a:lnTo>
                    <a:pt x="399288" y="39624"/>
                  </a:lnTo>
                  <a:close/>
                </a:path>
                <a:path w="548640" h="167639">
                  <a:moveTo>
                    <a:pt x="411480" y="115824"/>
                  </a:moveTo>
                  <a:lnTo>
                    <a:pt x="9144" y="115824"/>
                  </a:lnTo>
                  <a:lnTo>
                    <a:pt x="9144" y="121920"/>
                  </a:lnTo>
                  <a:lnTo>
                    <a:pt x="399288" y="121920"/>
                  </a:lnTo>
                  <a:lnTo>
                    <a:pt x="405384" y="128015"/>
                  </a:lnTo>
                  <a:lnTo>
                    <a:pt x="411480" y="128015"/>
                  </a:lnTo>
                  <a:lnTo>
                    <a:pt x="411480" y="115824"/>
                  </a:lnTo>
                  <a:close/>
                </a:path>
                <a:path w="548640" h="167639">
                  <a:moveTo>
                    <a:pt x="9144" y="115824"/>
                  </a:moveTo>
                  <a:lnTo>
                    <a:pt x="6096" y="115824"/>
                  </a:lnTo>
                  <a:lnTo>
                    <a:pt x="9144" y="121920"/>
                  </a:lnTo>
                  <a:lnTo>
                    <a:pt x="9144" y="115824"/>
                  </a:lnTo>
                  <a:close/>
                </a:path>
                <a:path w="548640" h="167639">
                  <a:moveTo>
                    <a:pt x="536448" y="79248"/>
                  </a:moveTo>
                  <a:lnTo>
                    <a:pt x="528401" y="83820"/>
                  </a:lnTo>
                  <a:lnTo>
                    <a:pt x="536448" y="88392"/>
                  </a:lnTo>
                  <a:lnTo>
                    <a:pt x="536448" y="79248"/>
                  </a:lnTo>
                  <a:close/>
                </a:path>
                <a:path w="548640" h="167639">
                  <a:moveTo>
                    <a:pt x="537972" y="79248"/>
                  </a:moveTo>
                  <a:lnTo>
                    <a:pt x="536448" y="79248"/>
                  </a:lnTo>
                  <a:lnTo>
                    <a:pt x="536448" y="88392"/>
                  </a:lnTo>
                  <a:lnTo>
                    <a:pt x="543108" y="88392"/>
                  </a:lnTo>
                  <a:lnTo>
                    <a:pt x="548640" y="85344"/>
                  </a:lnTo>
                  <a:lnTo>
                    <a:pt x="537972" y="79248"/>
                  </a:lnTo>
                  <a:close/>
                </a:path>
                <a:path w="548640" h="167639">
                  <a:moveTo>
                    <a:pt x="415290" y="9144"/>
                  </a:moveTo>
                  <a:lnTo>
                    <a:pt x="411480" y="9144"/>
                  </a:lnTo>
                  <a:lnTo>
                    <a:pt x="411480" y="17387"/>
                  </a:lnTo>
                  <a:lnTo>
                    <a:pt x="528401" y="83820"/>
                  </a:lnTo>
                  <a:lnTo>
                    <a:pt x="536448" y="79248"/>
                  </a:lnTo>
                  <a:lnTo>
                    <a:pt x="537972" y="79248"/>
                  </a:lnTo>
                  <a:lnTo>
                    <a:pt x="415290" y="9144"/>
                  </a:lnTo>
                  <a:close/>
                </a:path>
                <a:path w="548640" h="167639">
                  <a:moveTo>
                    <a:pt x="9144" y="45720"/>
                  </a:moveTo>
                  <a:lnTo>
                    <a:pt x="6096" y="51815"/>
                  </a:lnTo>
                  <a:lnTo>
                    <a:pt x="9144" y="51815"/>
                  </a:lnTo>
                  <a:lnTo>
                    <a:pt x="9144" y="45720"/>
                  </a:lnTo>
                  <a:close/>
                </a:path>
                <a:path w="548640" h="167639">
                  <a:moveTo>
                    <a:pt x="411480" y="39624"/>
                  </a:moveTo>
                  <a:lnTo>
                    <a:pt x="405384" y="39624"/>
                  </a:lnTo>
                  <a:lnTo>
                    <a:pt x="399288" y="45720"/>
                  </a:lnTo>
                  <a:lnTo>
                    <a:pt x="9144" y="45720"/>
                  </a:lnTo>
                  <a:lnTo>
                    <a:pt x="9144" y="51815"/>
                  </a:lnTo>
                  <a:lnTo>
                    <a:pt x="411480" y="51815"/>
                  </a:lnTo>
                  <a:lnTo>
                    <a:pt x="411480" y="39624"/>
                  </a:lnTo>
                  <a:close/>
                </a:path>
                <a:path w="548640" h="167639">
                  <a:moveTo>
                    <a:pt x="399288" y="0"/>
                  </a:moveTo>
                  <a:lnTo>
                    <a:pt x="399288" y="45720"/>
                  </a:lnTo>
                  <a:lnTo>
                    <a:pt x="405384" y="39624"/>
                  </a:lnTo>
                  <a:lnTo>
                    <a:pt x="411480" y="39624"/>
                  </a:lnTo>
                  <a:lnTo>
                    <a:pt x="411480" y="17387"/>
                  </a:lnTo>
                  <a:lnTo>
                    <a:pt x="402336" y="12192"/>
                  </a:lnTo>
                  <a:lnTo>
                    <a:pt x="411480" y="9144"/>
                  </a:lnTo>
                  <a:lnTo>
                    <a:pt x="415290" y="9144"/>
                  </a:lnTo>
                  <a:lnTo>
                    <a:pt x="399288" y="0"/>
                  </a:lnTo>
                  <a:close/>
                </a:path>
                <a:path w="548640" h="167639">
                  <a:moveTo>
                    <a:pt x="411480" y="9144"/>
                  </a:moveTo>
                  <a:lnTo>
                    <a:pt x="402336" y="12192"/>
                  </a:lnTo>
                  <a:lnTo>
                    <a:pt x="411480" y="17387"/>
                  </a:lnTo>
                  <a:lnTo>
                    <a:pt x="411480" y="9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57727" y="2816351"/>
            <a:ext cx="548640" cy="167640"/>
            <a:chOff x="3157727" y="2816351"/>
            <a:chExt cx="548640" cy="167640"/>
          </a:xfrm>
        </p:grpSpPr>
        <p:sp>
          <p:nvSpPr>
            <p:cNvPr id="10" name="object 10"/>
            <p:cNvSpPr/>
            <p:nvPr/>
          </p:nvSpPr>
          <p:spPr>
            <a:xfrm>
              <a:off x="3163823" y="2825495"/>
              <a:ext cx="533400" cy="152400"/>
            </a:xfrm>
            <a:custGeom>
              <a:avLst/>
              <a:gdLst/>
              <a:ahLst/>
              <a:cxnLst/>
              <a:rect l="l" t="t" r="r" b="b"/>
              <a:pathLst>
                <a:path w="533400" h="152400">
                  <a:moveTo>
                    <a:pt x="399288" y="0"/>
                  </a:moveTo>
                  <a:lnTo>
                    <a:pt x="399288" y="36575"/>
                  </a:lnTo>
                  <a:lnTo>
                    <a:pt x="0" y="36575"/>
                  </a:lnTo>
                  <a:lnTo>
                    <a:pt x="0" y="112775"/>
                  </a:lnTo>
                  <a:lnTo>
                    <a:pt x="399288" y="112775"/>
                  </a:lnTo>
                  <a:lnTo>
                    <a:pt x="399288" y="152400"/>
                  </a:lnTo>
                  <a:lnTo>
                    <a:pt x="533400" y="76200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C1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7727" y="2816351"/>
              <a:ext cx="548640" cy="167640"/>
            </a:xfrm>
            <a:custGeom>
              <a:avLst/>
              <a:gdLst/>
              <a:ahLst/>
              <a:cxnLst/>
              <a:rect l="l" t="t" r="r" b="b"/>
              <a:pathLst>
                <a:path w="548639" h="167639">
                  <a:moveTo>
                    <a:pt x="402336" y="155448"/>
                  </a:moveTo>
                  <a:lnTo>
                    <a:pt x="402336" y="167639"/>
                  </a:lnTo>
                  <a:lnTo>
                    <a:pt x="413173" y="161544"/>
                  </a:lnTo>
                  <a:lnTo>
                    <a:pt x="411480" y="161544"/>
                  </a:lnTo>
                  <a:lnTo>
                    <a:pt x="402336" y="155448"/>
                  </a:lnTo>
                  <a:close/>
                </a:path>
                <a:path w="548639" h="167639">
                  <a:moveTo>
                    <a:pt x="411480" y="150252"/>
                  </a:moveTo>
                  <a:lnTo>
                    <a:pt x="402336" y="155448"/>
                  </a:lnTo>
                  <a:lnTo>
                    <a:pt x="411480" y="161544"/>
                  </a:lnTo>
                  <a:lnTo>
                    <a:pt x="411480" y="150252"/>
                  </a:lnTo>
                  <a:close/>
                </a:path>
                <a:path w="548639" h="167639">
                  <a:moveTo>
                    <a:pt x="528401" y="83820"/>
                  </a:moveTo>
                  <a:lnTo>
                    <a:pt x="411480" y="150252"/>
                  </a:lnTo>
                  <a:lnTo>
                    <a:pt x="411480" y="161544"/>
                  </a:lnTo>
                  <a:lnTo>
                    <a:pt x="413173" y="161544"/>
                  </a:lnTo>
                  <a:lnTo>
                    <a:pt x="543221" y="88392"/>
                  </a:lnTo>
                  <a:lnTo>
                    <a:pt x="536448" y="88392"/>
                  </a:lnTo>
                  <a:lnTo>
                    <a:pt x="528401" y="83820"/>
                  </a:lnTo>
                  <a:close/>
                </a:path>
                <a:path w="548639" h="167639">
                  <a:moveTo>
                    <a:pt x="402336" y="121920"/>
                  </a:moveTo>
                  <a:lnTo>
                    <a:pt x="402336" y="155448"/>
                  </a:lnTo>
                  <a:lnTo>
                    <a:pt x="411480" y="150252"/>
                  </a:lnTo>
                  <a:lnTo>
                    <a:pt x="411480" y="128015"/>
                  </a:lnTo>
                  <a:lnTo>
                    <a:pt x="405384" y="128015"/>
                  </a:lnTo>
                  <a:lnTo>
                    <a:pt x="402336" y="121920"/>
                  </a:lnTo>
                  <a:close/>
                </a:path>
                <a:path w="548639" h="167639">
                  <a:moveTo>
                    <a:pt x="402336" y="39624"/>
                  </a:moveTo>
                  <a:lnTo>
                    <a:pt x="0" y="39624"/>
                  </a:lnTo>
                  <a:lnTo>
                    <a:pt x="0" y="128015"/>
                  </a:lnTo>
                  <a:lnTo>
                    <a:pt x="402336" y="128015"/>
                  </a:lnTo>
                  <a:lnTo>
                    <a:pt x="402336" y="121920"/>
                  </a:lnTo>
                  <a:lnTo>
                    <a:pt x="12192" y="121920"/>
                  </a:lnTo>
                  <a:lnTo>
                    <a:pt x="6096" y="115824"/>
                  </a:lnTo>
                  <a:lnTo>
                    <a:pt x="12192" y="115824"/>
                  </a:lnTo>
                  <a:lnTo>
                    <a:pt x="12192" y="51815"/>
                  </a:lnTo>
                  <a:lnTo>
                    <a:pt x="6096" y="51815"/>
                  </a:lnTo>
                  <a:lnTo>
                    <a:pt x="12192" y="45720"/>
                  </a:lnTo>
                  <a:lnTo>
                    <a:pt x="402336" y="45720"/>
                  </a:lnTo>
                  <a:lnTo>
                    <a:pt x="402336" y="39624"/>
                  </a:lnTo>
                  <a:close/>
                </a:path>
                <a:path w="548639" h="167639">
                  <a:moveTo>
                    <a:pt x="411480" y="115824"/>
                  </a:moveTo>
                  <a:lnTo>
                    <a:pt x="12192" y="115824"/>
                  </a:lnTo>
                  <a:lnTo>
                    <a:pt x="12192" y="121920"/>
                  </a:lnTo>
                  <a:lnTo>
                    <a:pt x="402336" y="121920"/>
                  </a:lnTo>
                  <a:lnTo>
                    <a:pt x="405384" y="128015"/>
                  </a:lnTo>
                  <a:lnTo>
                    <a:pt x="411480" y="128015"/>
                  </a:lnTo>
                  <a:lnTo>
                    <a:pt x="411480" y="115824"/>
                  </a:lnTo>
                  <a:close/>
                </a:path>
                <a:path w="548639" h="167639">
                  <a:moveTo>
                    <a:pt x="12192" y="115824"/>
                  </a:moveTo>
                  <a:lnTo>
                    <a:pt x="6096" y="115824"/>
                  </a:lnTo>
                  <a:lnTo>
                    <a:pt x="12192" y="121920"/>
                  </a:lnTo>
                  <a:lnTo>
                    <a:pt x="12192" y="115824"/>
                  </a:lnTo>
                  <a:close/>
                </a:path>
                <a:path w="548639" h="167639">
                  <a:moveTo>
                    <a:pt x="536448" y="79248"/>
                  </a:moveTo>
                  <a:lnTo>
                    <a:pt x="528401" y="83820"/>
                  </a:lnTo>
                  <a:lnTo>
                    <a:pt x="536448" y="88392"/>
                  </a:lnTo>
                  <a:lnTo>
                    <a:pt x="536448" y="79248"/>
                  </a:lnTo>
                  <a:close/>
                </a:path>
                <a:path w="548639" h="167639">
                  <a:moveTo>
                    <a:pt x="538189" y="79248"/>
                  </a:moveTo>
                  <a:lnTo>
                    <a:pt x="536448" y="79248"/>
                  </a:lnTo>
                  <a:lnTo>
                    <a:pt x="536448" y="88392"/>
                  </a:lnTo>
                  <a:lnTo>
                    <a:pt x="543221" y="88392"/>
                  </a:lnTo>
                  <a:lnTo>
                    <a:pt x="548639" y="85344"/>
                  </a:lnTo>
                  <a:lnTo>
                    <a:pt x="538189" y="79248"/>
                  </a:lnTo>
                  <a:close/>
                </a:path>
                <a:path w="548639" h="167639">
                  <a:moveTo>
                    <a:pt x="418011" y="9144"/>
                  </a:moveTo>
                  <a:lnTo>
                    <a:pt x="411480" y="9144"/>
                  </a:lnTo>
                  <a:lnTo>
                    <a:pt x="411480" y="17387"/>
                  </a:lnTo>
                  <a:lnTo>
                    <a:pt x="528401" y="83820"/>
                  </a:lnTo>
                  <a:lnTo>
                    <a:pt x="536448" y="79248"/>
                  </a:lnTo>
                  <a:lnTo>
                    <a:pt x="538189" y="79248"/>
                  </a:lnTo>
                  <a:lnTo>
                    <a:pt x="418011" y="9144"/>
                  </a:lnTo>
                  <a:close/>
                </a:path>
                <a:path w="548639" h="167639">
                  <a:moveTo>
                    <a:pt x="12192" y="45720"/>
                  </a:moveTo>
                  <a:lnTo>
                    <a:pt x="6096" y="51815"/>
                  </a:lnTo>
                  <a:lnTo>
                    <a:pt x="12192" y="51815"/>
                  </a:lnTo>
                  <a:lnTo>
                    <a:pt x="12192" y="45720"/>
                  </a:lnTo>
                  <a:close/>
                </a:path>
                <a:path w="548639" h="167639">
                  <a:moveTo>
                    <a:pt x="411480" y="39624"/>
                  </a:moveTo>
                  <a:lnTo>
                    <a:pt x="405384" y="39624"/>
                  </a:lnTo>
                  <a:lnTo>
                    <a:pt x="402336" y="45720"/>
                  </a:lnTo>
                  <a:lnTo>
                    <a:pt x="12192" y="45720"/>
                  </a:lnTo>
                  <a:lnTo>
                    <a:pt x="12192" y="51815"/>
                  </a:lnTo>
                  <a:lnTo>
                    <a:pt x="411480" y="51815"/>
                  </a:lnTo>
                  <a:lnTo>
                    <a:pt x="411480" y="39624"/>
                  </a:lnTo>
                  <a:close/>
                </a:path>
                <a:path w="548639" h="167639">
                  <a:moveTo>
                    <a:pt x="402336" y="12192"/>
                  </a:moveTo>
                  <a:lnTo>
                    <a:pt x="402336" y="45720"/>
                  </a:lnTo>
                  <a:lnTo>
                    <a:pt x="405384" y="39624"/>
                  </a:lnTo>
                  <a:lnTo>
                    <a:pt x="411480" y="39624"/>
                  </a:lnTo>
                  <a:lnTo>
                    <a:pt x="411480" y="17387"/>
                  </a:lnTo>
                  <a:lnTo>
                    <a:pt x="402336" y="12192"/>
                  </a:lnTo>
                  <a:close/>
                </a:path>
                <a:path w="548639" h="167639">
                  <a:moveTo>
                    <a:pt x="411480" y="9144"/>
                  </a:moveTo>
                  <a:lnTo>
                    <a:pt x="402336" y="12192"/>
                  </a:lnTo>
                  <a:lnTo>
                    <a:pt x="411480" y="17387"/>
                  </a:lnTo>
                  <a:lnTo>
                    <a:pt x="411480" y="9144"/>
                  </a:lnTo>
                  <a:close/>
                </a:path>
                <a:path w="548639" h="167639">
                  <a:moveTo>
                    <a:pt x="402336" y="0"/>
                  </a:moveTo>
                  <a:lnTo>
                    <a:pt x="402336" y="12192"/>
                  </a:lnTo>
                  <a:lnTo>
                    <a:pt x="411480" y="9144"/>
                  </a:lnTo>
                  <a:lnTo>
                    <a:pt x="418011" y="9144"/>
                  </a:lnTo>
                  <a:lnTo>
                    <a:pt x="402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157727" y="3236976"/>
            <a:ext cx="548640" cy="170815"/>
            <a:chOff x="3157727" y="3236976"/>
            <a:chExt cx="548640" cy="170815"/>
          </a:xfrm>
        </p:grpSpPr>
        <p:sp>
          <p:nvSpPr>
            <p:cNvPr id="13" name="object 13"/>
            <p:cNvSpPr/>
            <p:nvPr/>
          </p:nvSpPr>
          <p:spPr>
            <a:xfrm>
              <a:off x="3163823" y="3246120"/>
              <a:ext cx="533400" cy="152400"/>
            </a:xfrm>
            <a:custGeom>
              <a:avLst/>
              <a:gdLst/>
              <a:ahLst/>
              <a:cxnLst/>
              <a:rect l="l" t="t" r="r" b="b"/>
              <a:pathLst>
                <a:path w="533400" h="152400">
                  <a:moveTo>
                    <a:pt x="399288" y="0"/>
                  </a:moveTo>
                  <a:lnTo>
                    <a:pt x="399288" y="39624"/>
                  </a:lnTo>
                  <a:lnTo>
                    <a:pt x="0" y="39624"/>
                  </a:lnTo>
                  <a:lnTo>
                    <a:pt x="0" y="115824"/>
                  </a:lnTo>
                  <a:lnTo>
                    <a:pt x="399288" y="115824"/>
                  </a:lnTo>
                  <a:lnTo>
                    <a:pt x="399288" y="152400"/>
                  </a:lnTo>
                  <a:lnTo>
                    <a:pt x="533400" y="76200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C1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7727" y="3236976"/>
              <a:ext cx="548640" cy="170815"/>
            </a:xfrm>
            <a:custGeom>
              <a:avLst/>
              <a:gdLst/>
              <a:ahLst/>
              <a:cxnLst/>
              <a:rect l="l" t="t" r="r" b="b"/>
              <a:pathLst>
                <a:path w="548639" h="170814">
                  <a:moveTo>
                    <a:pt x="402336" y="158496"/>
                  </a:moveTo>
                  <a:lnTo>
                    <a:pt x="402336" y="170687"/>
                  </a:lnTo>
                  <a:lnTo>
                    <a:pt x="418011" y="161544"/>
                  </a:lnTo>
                  <a:lnTo>
                    <a:pt x="411480" y="161544"/>
                  </a:lnTo>
                  <a:lnTo>
                    <a:pt x="402336" y="158496"/>
                  </a:lnTo>
                  <a:close/>
                </a:path>
                <a:path w="548639" h="170814">
                  <a:moveTo>
                    <a:pt x="411480" y="153300"/>
                  </a:moveTo>
                  <a:lnTo>
                    <a:pt x="402336" y="158496"/>
                  </a:lnTo>
                  <a:lnTo>
                    <a:pt x="411480" y="161544"/>
                  </a:lnTo>
                  <a:lnTo>
                    <a:pt x="411480" y="153300"/>
                  </a:lnTo>
                  <a:close/>
                </a:path>
                <a:path w="548639" h="170814">
                  <a:moveTo>
                    <a:pt x="531083" y="85344"/>
                  </a:moveTo>
                  <a:lnTo>
                    <a:pt x="411480" y="153300"/>
                  </a:lnTo>
                  <a:lnTo>
                    <a:pt x="411480" y="161544"/>
                  </a:lnTo>
                  <a:lnTo>
                    <a:pt x="418011" y="161544"/>
                  </a:lnTo>
                  <a:lnTo>
                    <a:pt x="543414" y="88391"/>
                  </a:lnTo>
                  <a:lnTo>
                    <a:pt x="536448" y="88391"/>
                  </a:lnTo>
                  <a:lnTo>
                    <a:pt x="531083" y="85344"/>
                  </a:lnTo>
                  <a:close/>
                </a:path>
                <a:path w="548639" h="170814">
                  <a:moveTo>
                    <a:pt x="402336" y="124968"/>
                  </a:moveTo>
                  <a:lnTo>
                    <a:pt x="402336" y="158496"/>
                  </a:lnTo>
                  <a:lnTo>
                    <a:pt x="411480" y="153300"/>
                  </a:lnTo>
                  <a:lnTo>
                    <a:pt x="411480" y="128015"/>
                  </a:lnTo>
                  <a:lnTo>
                    <a:pt x="405384" y="128015"/>
                  </a:lnTo>
                  <a:lnTo>
                    <a:pt x="402336" y="124968"/>
                  </a:lnTo>
                  <a:close/>
                </a:path>
                <a:path w="548639" h="170814">
                  <a:moveTo>
                    <a:pt x="402336" y="42672"/>
                  </a:moveTo>
                  <a:lnTo>
                    <a:pt x="0" y="42672"/>
                  </a:lnTo>
                  <a:lnTo>
                    <a:pt x="0" y="128015"/>
                  </a:lnTo>
                  <a:lnTo>
                    <a:pt x="402336" y="128015"/>
                  </a:lnTo>
                  <a:lnTo>
                    <a:pt x="402336" y="124968"/>
                  </a:lnTo>
                  <a:lnTo>
                    <a:pt x="12192" y="124968"/>
                  </a:lnTo>
                  <a:lnTo>
                    <a:pt x="6096" y="118872"/>
                  </a:lnTo>
                  <a:lnTo>
                    <a:pt x="12192" y="118872"/>
                  </a:lnTo>
                  <a:lnTo>
                    <a:pt x="12192" y="51815"/>
                  </a:lnTo>
                  <a:lnTo>
                    <a:pt x="6096" y="51815"/>
                  </a:lnTo>
                  <a:lnTo>
                    <a:pt x="12192" y="48768"/>
                  </a:lnTo>
                  <a:lnTo>
                    <a:pt x="402336" y="48768"/>
                  </a:lnTo>
                  <a:lnTo>
                    <a:pt x="402336" y="42672"/>
                  </a:lnTo>
                  <a:close/>
                </a:path>
                <a:path w="548639" h="170814">
                  <a:moveTo>
                    <a:pt x="411480" y="118872"/>
                  </a:moveTo>
                  <a:lnTo>
                    <a:pt x="12192" y="118872"/>
                  </a:lnTo>
                  <a:lnTo>
                    <a:pt x="12192" y="124968"/>
                  </a:lnTo>
                  <a:lnTo>
                    <a:pt x="402336" y="124968"/>
                  </a:lnTo>
                  <a:lnTo>
                    <a:pt x="405384" y="128015"/>
                  </a:lnTo>
                  <a:lnTo>
                    <a:pt x="411480" y="128015"/>
                  </a:lnTo>
                  <a:lnTo>
                    <a:pt x="411480" y="118872"/>
                  </a:lnTo>
                  <a:close/>
                </a:path>
                <a:path w="548639" h="170814">
                  <a:moveTo>
                    <a:pt x="12192" y="118872"/>
                  </a:moveTo>
                  <a:lnTo>
                    <a:pt x="6096" y="118872"/>
                  </a:lnTo>
                  <a:lnTo>
                    <a:pt x="12192" y="124968"/>
                  </a:lnTo>
                  <a:lnTo>
                    <a:pt x="12192" y="118872"/>
                  </a:lnTo>
                  <a:close/>
                </a:path>
                <a:path w="548639" h="170814">
                  <a:moveTo>
                    <a:pt x="536448" y="82296"/>
                  </a:moveTo>
                  <a:lnTo>
                    <a:pt x="531083" y="85344"/>
                  </a:lnTo>
                  <a:lnTo>
                    <a:pt x="536448" y="88391"/>
                  </a:lnTo>
                  <a:lnTo>
                    <a:pt x="536448" y="82296"/>
                  </a:lnTo>
                  <a:close/>
                </a:path>
                <a:path w="548639" h="170814">
                  <a:moveTo>
                    <a:pt x="543414" y="82296"/>
                  </a:moveTo>
                  <a:lnTo>
                    <a:pt x="536448" y="82296"/>
                  </a:lnTo>
                  <a:lnTo>
                    <a:pt x="536448" y="88391"/>
                  </a:lnTo>
                  <a:lnTo>
                    <a:pt x="543414" y="88391"/>
                  </a:lnTo>
                  <a:lnTo>
                    <a:pt x="548639" y="85344"/>
                  </a:lnTo>
                  <a:lnTo>
                    <a:pt x="543414" y="82296"/>
                  </a:lnTo>
                  <a:close/>
                </a:path>
                <a:path w="548639" h="170814">
                  <a:moveTo>
                    <a:pt x="418011" y="9144"/>
                  </a:moveTo>
                  <a:lnTo>
                    <a:pt x="411480" y="9144"/>
                  </a:lnTo>
                  <a:lnTo>
                    <a:pt x="411480" y="17387"/>
                  </a:lnTo>
                  <a:lnTo>
                    <a:pt x="531083" y="85344"/>
                  </a:lnTo>
                  <a:lnTo>
                    <a:pt x="536448" y="82296"/>
                  </a:lnTo>
                  <a:lnTo>
                    <a:pt x="543414" y="82296"/>
                  </a:lnTo>
                  <a:lnTo>
                    <a:pt x="418011" y="9144"/>
                  </a:lnTo>
                  <a:close/>
                </a:path>
                <a:path w="548639" h="170814">
                  <a:moveTo>
                    <a:pt x="12192" y="48768"/>
                  </a:moveTo>
                  <a:lnTo>
                    <a:pt x="6096" y="51815"/>
                  </a:lnTo>
                  <a:lnTo>
                    <a:pt x="12192" y="51815"/>
                  </a:lnTo>
                  <a:lnTo>
                    <a:pt x="12192" y="48768"/>
                  </a:lnTo>
                  <a:close/>
                </a:path>
                <a:path w="548639" h="170814">
                  <a:moveTo>
                    <a:pt x="411480" y="42672"/>
                  </a:moveTo>
                  <a:lnTo>
                    <a:pt x="405384" y="42672"/>
                  </a:lnTo>
                  <a:lnTo>
                    <a:pt x="402336" y="48768"/>
                  </a:lnTo>
                  <a:lnTo>
                    <a:pt x="12192" y="48768"/>
                  </a:lnTo>
                  <a:lnTo>
                    <a:pt x="12192" y="51815"/>
                  </a:lnTo>
                  <a:lnTo>
                    <a:pt x="411480" y="51815"/>
                  </a:lnTo>
                  <a:lnTo>
                    <a:pt x="411480" y="42672"/>
                  </a:lnTo>
                  <a:close/>
                </a:path>
                <a:path w="548639" h="170814">
                  <a:moveTo>
                    <a:pt x="402336" y="12191"/>
                  </a:moveTo>
                  <a:lnTo>
                    <a:pt x="402336" y="48768"/>
                  </a:lnTo>
                  <a:lnTo>
                    <a:pt x="405384" y="42672"/>
                  </a:lnTo>
                  <a:lnTo>
                    <a:pt x="411480" y="42672"/>
                  </a:lnTo>
                  <a:lnTo>
                    <a:pt x="411480" y="17387"/>
                  </a:lnTo>
                  <a:lnTo>
                    <a:pt x="402336" y="12191"/>
                  </a:lnTo>
                  <a:close/>
                </a:path>
                <a:path w="548639" h="170814">
                  <a:moveTo>
                    <a:pt x="411480" y="9144"/>
                  </a:moveTo>
                  <a:lnTo>
                    <a:pt x="402336" y="12191"/>
                  </a:lnTo>
                  <a:lnTo>
                    <a:pt x="411480" y="17387"/>
                  </a:lnTo>
                  <a:lnTo>
                    <a:pt x="411480" y="9144"/>
                  </a:lnTo>
                  <a:close/>
                </a:path>
                <a:path w="548639" h="170814">
                  <a:moveTo>
                    <a:pt x="402336" y="0"/>
                  </a:moveTo>
                  <a:lnTo>
                    <a:pt x="402336" y="12191"/>
                  </a:lnTo>
                  <a:lnTo>
                    <a:pt x="411480" y="9144"/>
                  </a:lnTo>
                  <a:lnTo>
                    <a:pt x="418011" y="9144"/>
                  </a:lnTo>
                  <a:lnTo>
                    <a:pt x="402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3614928" y="3459479"/>
            <a:ext cx="3441700" cy="396240"/>
          </a:xfrm>
          <a:custGeom>
            <a:avLst/>
            <a:gdLst/>
            <a:ahLst/>
            <a:cxnLst/>
            <a:rect l="l" t="t" r="r" b="b"/>
            <a:pathLst>
              <a:path w="3441700" h="396239">
                <a:moveTo>
                  <a:pt x="3441192" y="0"/>
                </a:moveTo>
                <a:lnTo>
                  <a:pt x="0" y="0"/>
                </a:lnTo>
                <a:lnTo>
                  <a:pt x="0" y="396240"/>
                </a:lnTo>
                <a:lnTo>
                  <a:pt x="3441192" y="396240"/>
                </a:lnTo>
                <a:lnTo>
                  <a:pt x="3441192" y="390144"/>
                </a:lnTo>
                <a:lnTo>
                  <a:pt x="12192" y="390144"/>
                </a:lnTo>
                <a:lnTo>
                  <a:pt x="6096" y="387096"/>
                </a:lnTo>
                <a:lnTo>
                  <a:pt x="12192" y="387096"/>
                </a:lnTo>
                <a:lnTo>
                  <a:pt x="12192" y="9144"/>
                </a:lnTo>
                <a:lnTo>
                  <a:pt x="6096" y="9144"/>
                </a:lnTo>
                <a:lnTo>
                  <a:pt x="12192" y="3048"/>
                </a:lnTo>
                <a:lnTo>
                  <a:pt x="3441192" y="3048"/>
                </a:lnTo>
                <a:lnTo>
                  <a:pt x="3441192" y="0"/>
                </a:lnTo>
                <a:close/>
              </a:path>
              <a:path w="3441700" h="396239">
                <a:moveTo>
                  <a:pt x="12192" y="387096"/>
                </a:moveTo>
                <a:lnTo>
                  <a:pt x="6096" y="387096"/>
                </a:lnTo>
                <a:lnTo>
                  <a:pt x="12192" y="390144"/>
                </a:lnTo>
                <a:lnTo>
                  <a:pt x="12192" y="387096"/>
                </a:lnTo>
                <a:close/>
              </a:path>
              <a:path w="3441700" h="396239">
                <a:moveTo>
                  <a:pt x="3429000" y="387096"/>
                </a:moveTo>
                <a:lnTo>
                  <a:pt x="12192" y="387096"/>
                </a:lnTo>
                <a:lnTo>
                  <a:pt x="12192" y="390144"/>
                </a:lnTo>
                <a:lnTo>
                  <a:pt x="3429000" y="390144"/>
                </a:lnTo>
                <a:lnTo>
                  <a:pt x="3429000" y="387096"/>
                </a:lnTo>
                <a:close/>
              </a:path>
              <a:path w="3441700" h="396239">
                <a:moveTo>
                  <a:pt x="3429000" y="3048"/>
                </a:moveTo>
                <a:lnTo>
                  <a:pt x="3429000" y="390144"/>
                </a:lnTo>
                <a:lnTo>
                  <a:pt x="3435096" y="387096"/>
                </a:lnTo>
                <a:lnTo>
                  <a:pt x="3441192" y="387096"/>
                </a:lnTo>
                <a:lnTo>
                  <a:pt x="3441192" y="9144"/>
                </a:lnTo>
                <a:lnTo>
                  <a:pt x="3435096" y="9144"/>
                </a:lnTo>
                <a:lnTo>
                  <a:pt x="3429000" y="3048"/>
                </a:lnTo>
                <a:close/>
              </a:path>
              <a:path w="3441700" h="396239">
                <a:moveTo>
                  <a:pt x="3441192" y="387096"/>
                </a:moveTo>
                <a:lnTo>
                  <a:pt x="3435096" y="387096"/>
                </a:lnTo>
                <a:lnTo>
                  <a:pt x="3429000" y="390144"/>
                </a:lnTo>
                <a:lnTo>
                  <a:pt x="3441192" y="390144"/>
                </a:lnTo>
                <a:lnTo>
                  <a:pt x="3441192" y="387096"/>
                </a:lnTo>
                <a:close/>
              </a:path>
              <a:path w="3441700" h="396239">
                <a:moveTo>
                  <a:pt x="12192" y="3048"/>
                </a:moveTo>
                <a:lnTo>
                  <a:pt x="6096" y="9144"/>
                </a:lnTo>
                <a:lnTo>
                  <a:pt x="12192" y="9144"/>
                </a:lnTo>
                <a:lnTo>
                  <a:pt x="12192" y="3048"/>
                </a:lnTo>
                <a:close/>
              </a:path>
              <a:path w="3441700" h="396239">
                <a:moveTo>
                  <a:pt x="3429000" y="3048"/>
                </a:moveTo>
                <a:lnTo>
                  <a:pt x="12192" y="3048"/>
                </a:lnTo>
                <a:lnTo>
                  <a:pt x="12192" y="9144"/>
                </a:lnTo>
                <a:lnTo>
                  <a:pt x="3429000" y="9144"/>
                </a:lnTo>
                <a:lnTo>
                  <a:pt x="3429000" y="3048"/>
                </a:lnTo>
                <a:close/>
              </a:path>
              <a:path w="3441700" h="396239">
                <a:moveTo>
                  <a:pt x="3441192" y="3048"/>
                </a:moveTo>
                <a:lnTo>
                  <a:pt x="3429000" y="3048"/>
                </a:lnTo>
                <a:lnTo>
                  <a:pt x="3435096" y="9144"/>
                </a:lnTo>
                <a:lnTo>
                  <a:pt x="3441192" y="9144"/>
                </a:lnTo>
                <a:lnTo>
                  <a:pt x="344119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7691" y="1839763"/>
            <a:ext cx="8142605" cy="39370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270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400" dirty="0">
                <a:latin typeface="Tahoma"/>
                <a:cs typeface="Tahoma"/>
              </a:rPr>
              <a:t>Thiodiethanol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preparation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for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tissue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mounting</a:t>
            </a:r>
            <a:endParaRPr sz="2400">
              <a:latin typeface="Tahoma"/>
              <a:cs typeface="Tahoma"/>
            </a:endParaRPr>
          </a:p>
          <a:p>
            <a:pPr marL="353695">
              <a:lnSpc>
                <a:spcPct val="100000"/>
              </a:lnSpc>
              <a:spcBef>
                <a:spcPts val="140"/>
              </a:spcBef>
            </a:pPr>
            <a:r>
              <a:rPr sz="1900" i="1" spc="-35" dirty="0">
                <a:latin typeface="Tahoma"/>
                <a:cs typeface="Tahoma"/>
              </a:rPr>
              <a:t>(TDE,</a:t>
            </a:r>
            <a:r>
              <a:rPr sz="1900" i="1" spc="-90" dirty="0">
                <a:latin typeface="Tahoma"/>
                <a:cs typeface="Tahoma"/>
              </a:rPr>
              <a:t> </a:t>
            </a:r>
            <a:r>
              <a:rPr sz="1900" i="1" spc="-60" dirty="0">
                <a:latin typeface="Tahoma"/>
                <a:cs typeface="Tahoma"/>
              </a:rPr>
              <a:t>Sigma</a:t>
            </a:r>
            <a:r>
              <a:rPr sz="1900" i="1" spc="-85" dirty="0">
                <a:latin typeface="Tahoma"/>
                <a:cs typeface="Tahoma"/>
              </a:rPr>
              <a:t> </a:t>
            </a:r>
            <a:r>
              <a:rPr sz="1900" i="1" spc="-10" dirty="0">
                <a:latin typeface="Tahoma"/>
                <a:cs typeface="Tahoma"/>
              </a:rPr>
              <a:t>#88559)</a:t>
            </a:r>
            <a:endParaRPr sz="1900">
              <a:latin typeface="Tahoma"/>
              <a:cs typeface="Tahoma"/>
            </a:endParaRPr>
          </a:p>
          <a:p>
            <a:pPr marL="963294">
              <a:lnSpc>
                <a:spcPct val="100000"/>
              </a:lnSpc>
              <a:spcBef>
                <a:spcPts val="1590"/>
              </a:spcBef>
              <a:tabLst>
                <a:tab pos="2914015" algn="l"/>
                <a:tab pos="4666615" algn="l"/>
                <a:tab pos="6419215" algn="l"/>
              </a:tabLst>
            </a:pP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6</a:t>
            </a:r>
            <a:r>
              <a:rPr sz="1800" spc="4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556570"/>
                </a:solidFill>
                <a:latin typeface="Tahoma"/>
                <a:cs typeface="Tahoma"/>
              </a:rPr>
              <a:t>Well-</a:t>
            </a:r>
            <a:r>
              <a:rPr sz="1800" spc="-20" dirty="0">
                <a:solidFill>
                  <a:srgbClr val="556570"/>
                </a:solidFill>
                <a:latin typeface="Tahoma"/>
                <a:cs typeface="Tahoma"/>
              </a:rPr>
              <a:t>plate</a:t>
            </a:r>
            <a:r>
              <a:rPr sz="1800" dirty="0">
                <a:solidFill>
                  <a:srgbClr val="556570"/>
                </a:solidFill>
                <a:latin typeface="Tahoma"/>
                <a:cs typeface="Tahoma"/>
              </a:rPr>
              <a:t>	</a:t>
            </a:r>
            <a:r>
              <a:rPr sz="2700" baseline="1543" dirty="0">
                <a:solidFill>
                  <a:srgbClr val="556570"/>
                </a:solidFill>
                <a:latin typeface="Tahoma"/>
                <a:cs typeface="Tahoma"/>
              </a:rPr>
              <a:t>TDE</a:t>
            </a:r>
            <a:r>
              <a:rPr sz="2700" spc="-67" baseline="1543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2700" spc="-37" baseline="1543" dirty="0">
                <a:solidFill>
                  <a:srgbClr val="556570"/>
                </a:solidFill>
                <a:latin typeface="Tahoma"/>
                <a:cs typeface="Tahoma"/>
              </a:rPr>
              <a:t>25%</a:t>
            </a:r>
            <a:r>
              <a:rPr sz="2700" baseline="1543" dirty="0">
                <a:solidFill>
                  <a:srgbClr val="556570"/>
                </a:solidFill>
                <a:latin typeface="Tahoma"/>
                <a:cs typeface="Tahoma"/>
              </a:rPr>
              <a:t>	TDE</a:t>
            </a:r>
            <a:r>
              <a:rPr sz="2700" spc="-67" baseline="1543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2700" spc="-37" baseline="1543" dirty="0">
                <a:solidFill>
                  <a:srgbClr val="556570"/>
                </a:solidFill>
                <a:latin typeface="Tahoma"/>
                <a:cs typeface="Tahoma"/>
              </a:rPr>
              <a:t>50%</a:t>
            </a:r>
            <a:r>
              <a:rPr sz="2700" baseline="1543" dirty="0">
                <a:solidFill>
                  <a:srgbClr val="556570"/>
                </a:solidFill>
                <a:latin typeface="Tahoma"/>
                <a:cs typeface="Tahoma"/>
              </a:rPr>
              <a:t>	TDE</a:t>
            </a:r>
            <a:r>
              <a:rPr sz="2700" spc="-67" baseline="1543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2700" spc="-37" baseline="1543" dirty="0">
                <a:solidFill>
                  <a:srgbClr val="556570"/>
                </a:solidFill>
                <a:latin typeface="Tahoma"/>
                <a:cs typeface="Tahoma"/>
              </a:rPr>
              <a:t>75%</a:t>
            </a:r>
            <a:endParaRPr sz="2700" baseline="1543">
              <a:latin typeface="Tahoma"/>
              <a:cs typeface="Tahoma"/>
            </a:endParaRPr>
          </a:p>
          <a:p>
            <a:pPr marL="2865120" marR="2346325">
              <a:lnSpc>
                <a:spcPct val="134400"/>
              </a:lnSpc>
              <a:spcBef>
                <a:spcPts val="120"/>
              </a:spcBef>
            </a:pPr>
            <a:r>
              <a:rPr sz="1800" dirty="0">
                <a:solidFill>
                  <a:srgbClr val="BFBFBF"/>
                </a:solidFill>
                <a:latin typeface="Tahoma"/>
                <a:cs typeface="Tahoma"/>
              </a:rPr>
              <a:t>TDE</a:t>
            </a:r>
            <a:r>
              <a:rPr sz="1800" spc="-55" dirty="0">
                <a:solidFill>
                  <a:srgbClr val="BFBFB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BFBFBF"/>
                </a:solidFill>
                <a:latin typeface="Tahoma"/>
                <a:cs typeface="Tahoma"/>
              </a:rPr>
              <a:t>80%</a:t>
            </a:r>
            <a:r>
              <a:rPr sz="1800" spc="-15" dirty="0">
                <a:solidFill>
                  <a:srgbClr val="BFBFB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BFBFBF"/>
                </a:solidFill>
                <a:latin typeface="Tahoma"/>
                <a:cs typeface="Tahoma"/>
              </a:rPr>
              <a:t>+</a:t>
            </a:r>
            <a:r>
              <a:rPr sz="1800" spc="-40" dirty="0">
                <a:solidFill>
                  <a:srgbClr val="BFBFBF"/>
                </a:solidFill>
                <a:latin typeface="Tahoma"/>
                <a:cs typeface="Tahoma"/>
              </a:rPr>
              <a:t> </a:t>
            </a:r>
            <a:r>
              <a:rPr sz="1800" u="heavy" dirty="0"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Tahoma"/>
                <a:cs typeface="Tahoma"/>
              </a:rPr>
              <a:t>Antifade</a:t>
            </a:r>
            <a:r>
              <a:rPr sz="1800" u="heavy" spc="-25" dirty="0"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Tahoma"/>
                <a:cs typeface="Tahoma"/>
              </a:rPr>
              <a:t> </a:t>
            </a:r>
            <a:r>
              <a:rPr sz="1800" u="none" dirty="0">
                <a:solidFill>
                  <a:srgbClr val="BFBFBF"/>
                </a:solidFill>
                <a:latin typeface="Tahoma"/>
                <a:cs typeface="Tahoma"/>
              </a:rPr>
              <a:t>for</a:t>
            </a:r>
            <a:r>
              <a:rPr sz="1800" u="none" spc="-55" dirty="0">
                <a:solidFill>
                  <a:srgbClr val="BFBFBF"/>
                </a:solidFill>
                <a:latin typeface="Tahoma"/>
                <a:cs typeface="Tahoma"/>
              </a:rPr>
              <a:t> </a:t>
            </a:r>
            <a:r>
              <a:rPr sz="1800" u="none" spc="-25" dirty="0">
                <a:solidFill>
                  <a:srgbClr val="BFBFBF"/>
                </a:solidFill>
                <a:latin typeface="Tahoma"/>
                <a:cs typeface="Tahoma"/>
              </a:rPr>
              <a:t>GFP </a:t>
            </a:r>
            <a:r>
              <a:rPr sz="1800" u="none" dirty="0">
                <a:solidFill>
                  <a:srgbClr val="556570"/>
                </a:solidFill>
                <a:latin typeface="Tahoma"/>
                <a:cs typeface="Tahoma"/>
              </a:rPr>
              <a:t>TDE</a:t>
            </a:r>
            <a:r>
              <a:rPr sz="1800" u="none" spc="-4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u="none" dirty="0">
                <a:solidFill>
                  <a:srgbClr val="556570"/>
                </a:solidFill>
                <a:latin typeface="Tahoma"/>
                <a:cs typeface="Tahoma"/>
              </a:rPr>
              <a:t>97%</a:t>
            </a:r>
            <a:r>
              <a:rPr sz="1800" u="none" spc="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u="none" dirty="0">
                <a:solidFill>
                  <a:srgbClr val="556570"/>
                </a:solidFill>
                <a:latin typeface="Tahoma"/>
                <a:cs typeface="Tahoma"/>
              </a:rPr>
              <a:t>+</a:t>
            </a:r>
            <a:r>
              <a:rPr sz="1800" u="none" spc="-25" dirty="0">
                <a:solidFill>
                  <a:srgbClr val="556570"/>
                </a:solidFill>
                <a:latin typeface="Tahoma"/>
                <a:cs typeface="Tahoma"/>
              </a:rPr>
              <a:t> </a:t>
            </a:r>
            <a:r>
              <a:rPr sz="1800" u="heavy" spc="-10" dirty="0">
                <a:solidFill>
                  <a:srgbClr val="556570"/>
                </a:solidFill>
                <a:uFill>
                  <a:solidFill>
                    <a:srgbClr val="556571"/>
                  </a:solidFill>
                </a:uFill>
                <a:latin typeface="Tahoma"/>
                <a:cs typeface="Tahoma"/>
              </a:rPr>
              <a:t>Antifade</a:t>
            </a:r>
            <a:endParaRPr sz="1800">
              <a:latin typeface="Tahoma"/>
              <a:cs typeface="Tahoma"/>
            </a:endParaRPr>
          </a:p>
          <a:p>
            <a:pPr marL="756285" marR="849630" lvl="1" indent="-287020">
              <a:lnSpc>
                <a:spcPts val="1939"/>
              </a:lnSpc>
              <a:spcBef>
                <a:spcPts val="77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spc="-20" dirty="0">
                <a:latin typeface="Tahoma"/>
                <a:cs typeface="Tahoma"/>
              </a:rPr>
              <a:t>15-</a:t>
            </a:r>
            <a:r>
              <a:rPr sz="1800" dirty="0">
                <a:latin typeface="Tahoma"/>
                <a:cs typeface="Tahoma"/>
              </a:rPr>
              <a:t>30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minutes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incubation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each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step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(depending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section thickness)</a:t>
            </a:r>
            <a:endParaRPr sz="1800">
              <a:latin typeface="Tahoma"/>
              <a:cs typeface="Tahoma"/>
            </a:endParaRPr>
          </a:p>
          <a:p>
            <a:pPr marL="756285" marR="5080" lvl="1" indent="-287020">
              <a:lnSpc>
                <a:spcPts val="1939"/>
              </a:lnSpc>
              <a:spcBef>
                <a:spcPts val="440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Tahoma"/>
                <a:cs typeface="Tahoma"/>
              </a:rPr>
              <a:t>Mix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very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well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antifade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(pipette in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and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out)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with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TDE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97%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prior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to </a:t>
            </a:r>
            <a:r>
              <a:rPr sz="1800" dirty="0">
                <a:latin typeface="Tahoma"/>
                <a:cs typeface="Tahoma"/>
              </a:rPr>
              <a:t>mount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tissue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sections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(eliminate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bubbles by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centrifugation)</a:t>
            </a:r>
            <a:endParaRPr sz="1800">
              <a:latin typeface="Tahoma"/>
              <a:cs typeface="Tahoma"/>
            </a:endParaRPr>
          </a:p>
          <a:p>
            <a:pPr marL="756285" marR="75565" lvl="1" indent="-287020">
              <a:lnSpc>
                <a:spcPts val="1939"/>
              </a:lnSpc>
              <a:spcBef>
                <a:spcPts val="440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  <a:tab pos="6230620" algn="l"/>
              </a:tabLst>
            </a:pPr>
            <a:r>
              <a:rPr sz="1800" dirty="0">
                <a:latin typeface="Tahoma"/>
                <a:cs typeface="Tahoma"/>
              </a:rPr>
              <a:t>Use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nail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polish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(high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quality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uncolored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nail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polish)</a:t>
            </a:r>
            <a:r>
              <a:rPr sz="1800" spc="-25" dirty="0">
                <a:latin typeface="Tahoma"/>
                <a:cs typeface="Tahoma"/>
              </a:rPr>
              <a:t> on</a:t>
            </a:r>
            <a:r>
              <a:rPr sz="1800" dirty="0">
                <a:latin typeface="Tahoma"/>
                <a:cs typeface="Tahoma"/>
              </a:rPr>
              <a:t>	the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#1.5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coverslip </a:t>
            </a:r>
            <a:r>
              <a:rPr sz="1800" dirty="0">
                <a:latin typeface="Tahoma"/>
                <a:cs typeface="Tahoma"/>
              </a:rPr>
              <a:t>corner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keep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it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place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night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(must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kept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flat).</a:t>
            </a:r>
            <a:endParaRPr sz="18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Tahoma"/>
                <a:cs typeface="Tahoma"/>
              </a:rPr>
              <a:t>Seal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coverslip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edges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following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morning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with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nail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polish.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57727" y="3608832"/>
            <a:ext cx="548640" cy="167640"/>
            <a:chOff x="3157727" y="3608832"/>
            <a:chExt cx="548640" cy="167640"/>
          </a:xfrm>
        </p:grpSpPr>
        <p:sp>
          <p:nvSpPr>
            <p:cNvPr id="18" name="object 18"/>
            <p:cNvSpPr/>
            <p:nvPr/>
          </p:nvSpPr>
          <p:spPr>
            <a:xfrm>
              <a:off x="3163823" y="3614928"/>
              <a:ext cx="533400" cy="152400"/>
            </a:xfrm>
            <a:custGeom>
              <a:avLst/>
              <a:gdLst/>
              <a:ahLst/>
              <a:cxnLst/>
              <a:rect l="l" t="t" r="r" b="b"/>
              <a:pathLst>
                <a:path w="533400" h="152400">
                  <a:moveTo>
                    <a:pt x="399288" y="0"/>
                  </a:moveTo>
                  <a:lnTo>
                    <a:pt x="399288" y="39624"/>
                  </a:lnTo>
                  <a:lnTo>
                    <a:pt x="0" y="39624"/>
                  </a:lnTo>
                  <a:lnTo>
                    <a:pt x="0" y="115824"/>
                  </a:lnTo>
                  <a:lnTo>
                    <a:pt x="399288" y="115824"/>
                  </a:lnTo>
                  <a:lnTo>
                    <a:pt x="399288" y="152400"/>
                  </a:lnTo>
                  <a:lnTo>
                    <a:pt x="533400" y="76200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C14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57727" y="3608832"/>
              <a:ext cx="548640" cy="167640"/>
            </a:xfrm>
            <a:custGeom>
              <a:avLst/>
              <a:gdLst/>
              <a:ahLst/>
              <a:cxnLst/>
              <a:rect l="l" t="t" r="r" b="b"/>
              <a:pathLst>
                <a:path w="548639" h="167639">
                  <a:moveTo>
                    <a:pt x="402336" y="155447"/>
                  </a:moveTo>
                  <a:lnTo>
                    <a:pt x="402336" y="167639"/>
                  </a:lnTo>
                  <a:lnTo>
                    <a:pt x="418011" y="158495"/>
                  </a:lnTo>
                  <a:lnTo>
                    <a:pt x="411480" y="158495"/>
                  </a:lnTo>
                  <a:lnTo>
                    <a:pt x="402336" y="155447"/>
                  </a:lnTo>
                  <a:close/>
                </a:path>
                <a:path w="548639" h="167639">
                  <a:moveTo>
                    <a:pt x="411480" y="150252"/>
                  </a:moveTo>
                  <a:lnTo>
                    <a:pt x="402336" y="155447"/>
                  </a:lnTo>
                  <a:lnTo>
                    <a:pt x="411480" y="158495"/>
                  </a:lnTo>
                  <a:lnTo>
                    <a:pt x="411480" y="150252"/>
                  </a:lnTo>
                  <a:close/>
                </a:path>
                <a:path w="548639" h="167639">
                  <a:moveTo>
                    <a:pt x="528401" y="83819"/>
                  </a:moveTo>
                  <a:lnTo>
                    <a:pt x="411480" y="150252"/>
                  </a:lnTo>
                  <a:lnTo>
                    <a:pt x="411480" y="158495"/>
                  </a:lnTo>
                  <a:lnTo>
                    <a:pt x="418011" y="158495"/>
                  </a:lnTo>
                  <a:lnTo>
                    <a:pt x="538189" y="88391"/>
                  </a:lnTo>
                  <a:lnTo>
                    <a:pt x="536448" y="88391"/>
                  </a:lnTo>
                  <a:lnTo>
                    <a:pt x="528401" y="83819"/>
                  </a:lnTo>
                  <a:close/>
                </a:path>
                <a:path w="548639" h="167639">
                  <a:moveTo>
                    <a:pt x="402336" y="121919"/>
                  </a:moveTo>
                  <a:lnTo>
                    <a:pt x="402336" y="155447"/>
                  </a:lnTo>
                  <a:lnTo>
                    <a:pt x="411480" y="150252"/>
                  </a:lnTo>
                  <a:lnTo>
                    <a:pt x="411480" y="124967"/>
                  </a:lnTo>
                  <a:lnTo>
                    <a:pt x="405384" y="124967"/>
                  </a:lnTo>
                  <a:lnTo>
                    <a:pt x="402336" y="121919"/>
                  </a:lnTo>
                  <a:close/>
                </a:path>
                <a:path w="548639" h="167639">
                  <a:moveTo>
                    <a:pt x="402336" y="39623"/>
                  </a:moveTo>
                  <a:lnTo>
                    <a:pt x="0" y="39623"/>
                  </a:lnTo>
                  <a:lnTo>
                    <a:pt x="0" y="124967"/>
                  </a:lnTo>
                  <a:lnTo>
                    <a:pt x="402336" y="124967"/>
                  </a:lnTo>
                  <a:lnTo>
                    <a:pt x="402336" y="121919"/>
                  </a:lnTo>
                  <a:lnTo>
                    <a:pt x="12192" y="121919"/>
                  </a:lnTo>
                  <a:lnTo>
                    <a:pt x="6096" y="115823"/>
                  </a:lnTo>
                  <a:lnTo>
                    <a:pt x="12192" y="115823"/>
                  </a:lnTo>
                  <a:lnTo>
                    <a:pt x="12192" y="48767"/>
                  </a:lnTo>
                  <a:lnTo>
                    <a:pt x="6096" y="48767"/>
                  </a:lnTo>
                  <a:lnTo>
                    <a:pt x="12192" y="45719"/>
                  </a:lnTo>
                  <a:lnTo>
                    <a:pt x="402336" y="45719"/>
                  </a:lnTo>
                  <a:lnTo>
                    <a:pt x="402336" y="39623"/>
                  </a:lnTo>
                  <a:close/>
                </a:path>
                <a:path w="548639" h="167639">
                  <a:moveTo>
                    <a:pt x="411480" y="115823"/>
                  </a:moveTo>
                  <a:lnTo>
                    <a:pt x="12192" y="115823"/>
                  </a:lnTo>
                  <a:lnTo>
                    <a:pt x="12192" y="121919"/>
                  </a:lnTo>
                  <a:lnTo>
                    <a:pt x="402336" y="121919"/>
                  </a:lnTo>
                  <a:lnTo>
                    <a:pt x="405384" y="124967"/>
                  </a:lnTo>
                  <a:lnTo>
                    <a:pt x="411480" y="124967"/>
                  </a:lnTo>
                  <a:lnTo>
                    <a:pt x="411480" y="115823"/>
                  </a:lnTo>
                  <a:close/>
                </a:path>
                <a:path w="548639" h="167639">
                  <a:moveTo>
                    <a:pt x="12192" y="115823"/>
                  </a:moveTo>
                  <a:lnTo>
                    <a:pt x="6096" y="115823"/>
                  </a:lnTo>
                  <a:lnTo>
                    <a:pt x="12192" y="121919"/>
                  </a:lnTo>
                  <a:lnTo>
                    <a:pt x="12192" y="115823"/>
                  </a:lnTo>
                  <a:close/>
                </a:path>
                <a:path w="548639" h="167639">
                  <a:moveTo>
                    <a:pt x="536448" y="79247"/>
                  </a:moveTo>
                  <a:lnTo>
                    <a:pt x="528401" y="83819"/>
                  </a:lnTo>
                  <a:lnTo>
                    <a:pt x="536448" y="88391"/>
                  </a:lnTo>
                  <a:lnTo>
                    <a:pt x="536448" y="79247"/>
                  </a:lnTo>
                  <a:close/>
                </a:path>
                <a:path w="548639" h="167639">
                  <a:moveTo>
                    <a:pt x="543221" y="79247"/>
                  </a:moveTo>
                  <a:lnTo>
                    <a:pt x="536448" y="79247"/>
                  </a:lnTo>
                  <a:lnTo>
                    <a:pt x="536448" y="88391"/>
                  </a:lnTo>
                  <a:lnTo>
                    <a:pt x="538189" y="88391"/>
                  </a:lnTo>
                  <a:lnTo>
                    <a:pt x="548639" y="82295"/>
                  </a:lnTo>
                  <a:lnTo>
                    <a:pt x="543221" y="79247"/>
                  </a:lnTo>
                  <a:close/>
                </a:path>
                <a:path w="548639" h="167639">
                  <a:moveTo>
                    <a:pt x="413173" y="6095"/>
                  </a:moveTo>
                  <a:lnTo>
                    <a:pt x="411480" y="6095"/>
                  </a:lnTo>
                  <a:lnTo>
                    <a:pt x="411480" y="17387"/>
                  </a:lnTo>
                  <a:lnTo>
                    <a:pt x="528401" y="83819"/>
                  </a:lnTo>
                  <a:lnTo>
                    <a:pt x="536448" y="79247"/>
                  </a:lnTo>
                  <a:lnTo>
                    <a:pt x="543221" y="79247"/>
                  </a:lnTo>
                  <a:lnTo>
                    <a:pt x="413173" y="6095"/>
                  </a:lnTo>
                  <a:close/>
                </a:path>
                <a:path w="548639" h="167639">
                  <a:moveTo>
                    <a:pt x="12192" y="45719"/>
                  </a:moveTo>
                  <a:lnTo>
                    <a:pt x="6096" y="48767"/>
                  </a:lnTo>
                  <a:lnTo>
                    <a:pt x="12192" y="48767"/>
                  </a:lnTo>
                  <a:lnTo>
                    <a:pt x="12192" y="45719"/>
                  </a:lnTo>
                  <a:close/>
                </a:path>
                <a:path w="548639" h="167639">
                  <a:moveTo>
                    <a:pt x="411480" y="39623"/>
                  </a:moveTo>
                  <a:lnTo>
                    <a:pt x="405384" y="39623"/>
                  </a:lnTo>
                  <a:lnTo>
                    <a:pt x="402336" y="45719"/>
                  </a:lnTo>
                  <a:lnTo>
                    <a:pt x="12192" y="45719"/>
                  </a:lnTo>
                  <a:lnTo>
                    <a:pt x="12192" y="48767"/>
                  </a:lnTo>
                  <a:lnTo>
                    <a:pt x="411480" y="48767"/>
                  </a:lnTo>
                  <a:lnTo>
                    <a:pt x="411480" y="39623"/>
                  </a:lnTo>
                  <a:close/>
                </a:path>
                <a:path w="548639" h="167639">
                  <a:moveTo>
                    <a:pt x="402336" y="12191"/>
                  </a:moveTo>
                  <a:lnTo>
                    <a:pt x="402336" y="45719"/>
                  </a:lnTo>
                  <a:lnTo>
                    <a:pt x="405384" y="39623"/>
                  </a:lnTo>
                  <a:lnTo>
                    <a:pt x="411480" y="39623"/>
                  </a:lnTo>
                  <a:lnTo>
                    <a:pt x="411480" y="17387"/>
                  </a:lnTo>
                  <a:lnTo>
                    <a:pt x="402336" y="12191"/>
                  </a:lnTo>
                  <a:close/>
                </a:path>
                <a:path w="548639" h="167639">
                  <a:moveTo>
                    <a:pt x="411480" y="6095"/>
                  </a:moveTo>
                  <a:lnTo>
                    <a:pt x="402336" y="12191"/>
                  </a:lnTo>
                  <a:lnTo>
                    <a:pt x="411480" y="17387"/>
                  </a:lnTo>
                  <a:lnTo>
                    <a:pt x="411480" y="6095"/>
                  </a:lnTo>
                  <a:close/>
                </a:path>
                <a:path w="548639" h="167639">
                  <a:moveTo>
                    <a:pt x="402336" y="0"/>
                  </a:moveTo>
                  <a:lnTo>
                    <a:pt x="402336" y="12191"/>
                  </a:lnTo>
                  <a:lnTo>
                    <a:pt x="411480" y="6095"/>
                  </a:lnTo>
                  <a:lnTo>
                    <a:pt x="413173" y="6095"/>
                  </a:lnTo>
                  <a:lnTo>
                    <a:pt x="402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90"/>
              </a:spcBef>
            </a:pPr>
            <a:r>
              <a:rPr dirty="0"/>
              <a:t>General</a:t>
            </a:r>
            <a:r>
              <a:rPr spc="-95" dirty="0"/>
              <a:t> </a:t>
            </a:r>
            <a:r>
              <a:rPr dirty="0"/>
              <a:t>STED</a:t>
            </a:r>
            <a:r>
              <a:rPr spc="-90" dirty="0"/>
              <a:t> </a:t>
            </a:r>
            <a:r>
              <a:rPr spc="-10" dirty="0"/>
              <a:t>Workflow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7067" y="5318252"/>
            <a:ext cx="15614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ahoma"/>
                <a:cs typeface="Tahoma"/>
              </a:rPr>
              <a:t>Mounting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media?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4572000"/>
            <a:ext cx="152400" cy="609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3540" y="4214876"/>
            <a:ext cx="15646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ahoma"/>
                <a:cs typeface="Tahoma"/>
              </a:rPr>
              <a:t>Chosen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protocol?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8135" y="3429000"/>
            <a:ext cx="152400" cy="609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58900" y="3071875"/>
            <a:ext cx="5029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16150" algn="l"/>
              </a:tabLst>
            </a:pPr>
            <a:r>
              <a:rPr sz="1600" dirty="0">
                <a:latin typeface="Tahoma"/>
                <a:cs typeface="Tahoma"/>
              </a:rPr>
              <a:t>Coverslip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#1.5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or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glass</a:t>
            </a:r>
            <a:r>
              <a:rPr sz="1600" dirty="0">
                <a:latin typeface="Tahoma"/>
                <a:cs typeface="Tahoma"/>
              </a:rPr>
              <a:t>	Fluorescence</a:t>
            </a:r>
            <a:r>
              <a:rPr sz="1600" spc="4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(1,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2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or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3 </a:t>
            </a:r>
            <a:r>
              <a:rPr sz="1600" spc="-10" dirty="0">
                <a:latin typeface="Tahoma"/>
                <a:cs typeface="Tahoma"/>
              </a:rPr>
              <a:t>colors)</a:t>
            </a:r>
            <a:endParaRPr sz="1600">
              <a:latin typeface="Tahoma"/>
              <a:cs typeface="Tahoma"/>
            </a:endParaRPr>
          </a:p>
          <a:p>
            <a:pPr marL="161925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bottom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dishes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#1.5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6244" y="5324348"/>
            <a:ext cx="2781935" cy="1342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ahoma"/>
                <a:cs typeface="Tahoma"/>
              </a:rPr>
              <a:t>Sample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thickness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Calibri"/>
                <a:cs typeface="Calibri"/>
              </a:rPr>
              <a:t>≤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20" dirty="0">
                <a:latin typeface="Tahoma"/>
                <a:cs typeface="Tahoma"/>
              </a:rPr>
              <a:t>20</a:t>
            </a:r>
            <a:r>
              <a:rPr sz="1600" spc="-20" dirty="0">
                <a:latin typeface="Symbol"/>
                <a:cs typeface="Symbol"/>
              </a:rPr>
              <a:t></a:t>
            </a:r>
            <a:r>
              <a:rPr sz="1600" spc="-20" dirty="0">
                <a:latin typeface="Tahoma"/>
                <a:cs typeface="Tahoma"/>
              </a:rPr>
              <a:t>m</a:t>
            </a:r>
            <a:endParaRPr sz="1600" dirty="0">
              <a:latin typeface="Tahoma"/>
              <a:cs typeface="Tahoma"/>
            </a:endParaRPr>
          </a:p>
          <a:p>
            <a:pPr marL="139700" indent="-127000">
              <a:spcBef>
                <a:spcPts val="1280"/>
              </a:spcBef>
              <a:buFont typeface="Calibri"/>
              <a:buChar char="•"/>
              <a:tabLst>
                <a:tab pos="139700" algn="l"/>
              </a:tabLst>
            </a:pPr>
            <a:r>
              <a:rPr lang="en-US" sz="1400" dirty="0" err="1">
                <a:latin typeface="Calibri"/>
                <a:cs typeface="Calibri"/>
              </a:rPr>
              <a:t>Mowiol</a:t>
            </a:r>
            <a:r>
              <a:rPr lang="en-US" sz="1400" spc="-3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(+/-</a:t>
            </a:r>
            <a:r>
              <a:rPr lang="en-US" sz="1400" spc="-4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Antifade)</a:t>
            </a:r>
            <a:endParaRPr lang="en-US" sz="1400" dirty="0">
              <a:latin typeface="Calibri"/>
              <a:cs typeface="Calibri"/>
            </a:endParaRPr>
          </a:p>
          <a:p>
            <a:pPr marL="139700" indent="-127000">
              <a:lnSpc>
                <a:spcPct val="100000"/>
              </a:lnSpc>
              <a:spcBef>
                <a:spcPts val="1280"/>
              </a:spcBef>
              <a:buFont typeface="Calibri"/>
              <a:buChar char="•"/>
              <a:tabLst>
                <a:tab pos="139700" algn="l"/>
              </a:tabLst>
            </a:pPr>
            <a:r>
              <a:rPr sz="1400" spc="-10" dirty="0">
                <a:latin typeface="Calibri"/>
                <a:cs typeface="Calibri"/>
              </a:rPr>
              <a:t>Prolong Diamond</a:t>
            </a:r>
            <a:endParaRPr sz="1400" dirty="0">
              <a:latin typeface="Calibri"/>
              <a:cs typeface="Calibri"/>
            </a:endParaRPr>
          </a:p>
          <a:p>
            <a:pPr marL="139700" indent="-127000">
              <a:lnSpc>
                <a:spcPct val="100000"/>
              </a:lnSpc>
              <a:spcBef>
                <a:spcPts val="840"/>
              </a:spcBef>
              <a:buChar char="•"/>
              <a:tabLst>
                <a:tab pos="139700" algn="l"/>
              </a:tabLst>
            </a:pPr>
            <a:r>
              <a:rPr sz="1400" dirty="0">
                <a:latin typeface="Calibri"/>
                <a:cs typeface="Calibri"/>
              </a:rPr>
              <a:t>TDE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Antifade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8135" y="2362200"/>
            <a:ext cx="152400" cy="6096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42891" y="2005075"/>
            <a:ext cx="12649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ahoma"/>
                <a:cs typeface="Tahoma"/>
              </a:rPr>
              <a:t>Cells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or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tissue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14600" y="2197607"/>
            <a:ext cx="1758950" cy="853440"/>
          </a:xfrm>
          <a:custGeom>
            <a:avLst/>
            <a:gdLst/>
            <a:ahLst/>
            <a:cxnLst/>
            <a:rect l="l" t="t" r="r" b="b"/>
            <a:pathLst>
              <a:path w="1758950" h="853439">
                <a:moveTo>
                  <a:pt x="60960" y="777239"/>
                </a:moveTo>
                <a:lnTo>
                  <a:pt x="0" y="850391"/>
                </a:lnTo>
                <a:lnTo>
                  <a:pt x="97536" y="853439"/>
                </a:lnTo>
                <a:lnTo>
                  <a:pt x="88757" y="835151"/>
                </a:lnTo>
                <a:lnTo>
                  <a:pt x="73151" y="835151"/>
                </a:lnTo>
                <a:lnTo>
                  <a:pt x="60960" y="807719"/>
                </a:lnTo>
                <a:lnTo>
                  <a:pt x="72854" y="802020"/>
                </a:lnTo>
                <a:lnTo>
                  <a:pt x="60960" y="777239"/>
                </a:lnTo>
                <a:close/>
              </a:path>
              <a:path w="1758950" h="853439">
                <a:moveTo>
                  <a:pt x="72854" y="802020"/>
                </a:moveTo>
                <a:lnTo>
                  <a:pt x="60960" y="807719"/>
                </a:lnTo>
                <a:lnTo>
                  <a:pt x="73151" y="835151"/>
                </a:lnTo>
                <a:lnTo>
                  <a:pt x="85839" y="829072"/>
                </a:lnTo>
                <a:lnTo>
                  <a:pt x="72854" y="802020"/>
                </a:lnTo>
                <a:close/>
              </a:path>
              <a:path w="1758950" h="853439">
                <a:moveTo>
                  <a:pt x="85839" y="829072"/>
                </a:moveTo>
                <a:lnTo>
                  <a:pt x="73151" y="835151"/>
                </a:lnTo>
                <a:lnTo>
                  <a:pt x="88757" y="835151"/>
                </a:lnTo>
                <a:lnTo>
                  <a:pt x="85839" y="829072"/>
                </a:lnTo>
                <a:close/>
              </a:path>
              <a:path w="1758950" h="853439">
                <a:moveTo>
                  <a:pt x="1746503" y="0"/>
                </a:moveTo>
                <a:lnTo>
                  <a:pt x="72854" y="802020"/>
                </a:lnTo>
                <a:lnTo>
                  <a:pt x="85839" y="829072"/>
                </a:lnTo>
                <a:lnTo>
                  <a:pt x="1758696" y="27431"/>
                </a:lnTo>
                <a:lnTo>
                  <a:pt x="1746503" y="0"/>
                </a:lnTo>
                <a:close/>
              </a:path>
            </a:pathLst>
          </a:custGeom>
          <a:solidFill>
            <a:srgbClr val="FC14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5571" y="3071875"/>
            <a:ext cx="13938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ahoma"/>
                <a:cs typeface="Tahoma"/>
              </a:rPr>
              <a:t>Coverslip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#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1.5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5752" y="2197607"/>
            <a:ext cx="1984375" cy="856615"/>
          </a:xfrm>
          <a:custGeom>
            <a:avLst/>
            <a:gdLst/>
            <a:ahLst/>
            <a:cxnLst/>
            <a:rect l="l" t="t" r="r" b="b"/>
            <a:pathLst>
              <a:path w="1984375" h="856614">
                <a:moveTo>
                  <a:pt x="1900373" y="832367"/>
                </a:moveTo>
                <a:lnTo>
                  <a:pt x="1889759" y="856488"/>
                </a:lnTo>
                <a:lnTo>
                  <a:pt x="1984248" y="850391"/>
                </a:lnTo>
                <a:lnTo>
                  <a:pt x="1973646" y="838200"/>
                </a:lnTo>
                <a:lnTo>
                  <a:pt x="1914144" y="838200"/>
                </a:lnTo>
                <a:lnTo>
                  <a:pt x="1900373" y="832367"/>
                </a:lnTo>
                <a:close/>
              </a:path>
              <a:path w="1984375" h="856614">
                <a:moveTo>
                  <a:pt x="1912458" y="804899"/>
                </a:moveTo>
                <a:lnTo>
                  <a:pt x="1900373" y="832367"/>
                </a:lnTo>
                <a:lnTo>
                  <a:pt x="1914144" y="838200"/>
                </a:lnTo>
                <a:lnTo>
                  <a:pt x="1926336" y="810767"/>
                </a:lnTo>
                <a:lnTo>
                  <a:pt x="1912458" y="804899"/>
                </a:lnTo>
                <a:close/>
              </a:path>
              <a:path w="1984375" h="856614">
                <a:moveTo>
                  <a:pt x="1923288" y="780288"/>
                </a:moveTo>
                <a:lnTo>
                  <a:pt x="1912458" y="804899"/>
                </a:lnTo>
                <a:lnTo>
                  <a:pt x="1926336" y="810767"/>
                </a:lnTo>
                <a:lnTo>
                  <a:pt x="1914144" y="838200"/>
                </a:lnTo>
                <a:lnTo>
                  <a:pt x="1973646" y="838200"/>
                </a:lnTo>
                <a:lnTo>
                  <a:pt x="1923288" y="780288"/>
                </a:lnTo>
                <a:close/>
              </a:path>
              <a:path w="1984375" h="856614">
                <a:moveTo>
                  <a:pt x="9144" y="0"/>
                </a:moveTo>
                <a:lnTo>
                  <a:pt x="0" y="27431"/>
                </a:lnTo>
                <a:lnTo>
                  <a:pt x="1900373" y="832367"/>
                </a:lnTo>
                <a:lnTo>
                  <a:pt x="1912458" y="804899"/>
                </a:lnTo>
                <a:lnTo>
                  <a:pt x="9144" y="0"/>
                </a:lnTo>
                <a:close/>
              </a:path>
            </a:pathLst>
          </a:custGeom>
          <a:solidFill>
            <a:srgbClr val="FC14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7855" y="3648455"/>
            <a:ext cx="1484630" cy="1685925"/>
          </a:xfrm>
          <a:custGeom>
            <a:avLst/>
            <a:gdLst/>
            <a:ahLst/>
            <a:cxnLst/>
            <a:rect l="l" t="t" r="r" b="b"/>
            <a:pathLst>
              <a:path w="1484629" h="1685925">
                <a:moveTo>
                  <a:pt x="1417434" y="1632608"/>
                </a:moveTo>
                <a:lnTo>
                  <a:pt x="1395983" y="1652016"/>
                </a:lnTo>
                <a:lnTo>
                  <a:pt x="1484376" y="1685544"/>
                </a:lnTo>
                <a:lnTo>
                  <a:pt x="1472996" y="1642872"/>
                </a:lnTo>
                <a:lnTo>
                  <a:pt x="1426464" y="1642872"/>
                </a:lnTo>
                <a:lnTo>
                  <a:pt x="1417434" y="1632608"/>
                </a:lnTo>
                <a:close/>
              </a:path>
              <a:path w="1484629" h="1685925">
                <a:moveTo>
                  <a:pt x="1438283" y="1613745"/>
                </a:moveTo>
                <a:lnTo>
                  <a:pt x="1417434" y="1632608"/>
                </a:lnTo>
                <a:lnTo>
                  <a:pt x="1426464" y="1642872"/>
                </a:lnTo>
                <a:lnTo>
                  <a:pt x="1447799" y="1624584"/>
                </a:lnTo>
                <a:lnTo>
                  <a:pt x="1438283" y="1613745"/>
                </a:lnTo>
                <a:close/>
              </a:path>
              <a:path w="1484629" h="1685925">
                <a:moveTo>
                  <a:pt x="1459992" y="1594104"/>
                </a:moveTo>
                <a:lnTo>
                  <a:pt x="1438283" y="1613745"/>
                </a:lnTo>
                <a:lnTo>
                  <a:pt x="1447799" y="1624584"/>
                </a:lnTo>
                <a:lnTo>
                  <a:pt x="1426464" y="1642872"/>
                </a:lnTo>
                <a:lnTo>
                  <a:pt x="1472996" y="1642872"/>
                </a:lnTo>
                <a:lnTo>
                  <a:pt x="1459992" y="1594104"/>
                </a:lnTo>
                <a:close/>
              </a:path>
              <a:path w="1484629" h="1685925">
                <a:moveTo>
                  <a:pt x="21336" y="0"/>
                </a:moveTo>
                <a:lnTo>
                  <a:pt x="0" y="21336"/>
                </a:lnTo>
                <a:lnTo>
                  <a:pt x="1417434" y="1632608"/>
                </a:lnTo>
                <a:lnTo>
                  <a:pt x="1438283" y="1613745"/>
                </a:lnTo>
                <a:lnTo>
                  <a:pt x="2133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66875" y="5333491"/>
            <a:ext cx="2550160" cy="13163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ahoma"/>
                <a:cs typeface="Tahoma"/>
              </a:rPr>
              <a:t>Sample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thickness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is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≤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20</a:t>
            </a:r>
            <a:r>
              <a:rPr sz="1600" spc="-20" dirty="0">
                <a:latin typeface="Symbol"/>
                <a:cs typeface="Symbol"/>
              </a:rPr>
              <a:t></a:t>
            </a:r>
            <a:r>
              <a:rPr sz="1600" spc="-20" dirty="0">
                <a:latin typeface="Tahoma"/>
                <a:cs typeface="Tahoma"/>
              </a:rPr>
              <a:t>m</a:t>
            </a:r>
            <a:endParaRPr sz="1600" dirty="0">
              <a:latin typeface="Tahoma"/>
              <a:cs typeface="Tahoma"/>
            </a:endParaRPr>
          </a:p>
          <a:p>
            <a:pPr marL="264160" indent="-127000">
              <a:spcBef>
                <a:spcPts val="1210"/>
              </a:spcBef>
              <a:buFont typeface="Calibri"/>
              <a:buChar char="•"/>
              <a:tabLst>
                <a:tab pos="264160" algn="l"/>
              </a:tabLst>
            </a:pPr>
            <a:r>
              <a:rPr lang="en-US" sz="1400" dirty="0" err="1">
                <a:latin typeface="Calibri"/>
                <a:cs typeface="Calibri"/>
              </a:rPr>
              <a:t>Mowiol</a:t>
            </a:r>
            <a:r>
              <a:rPr lang="en-US" sz="1400" spc="-3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(+/-</a:t>
            </a:r>
            <a:r>
              <a:rPr lang="en-US" sz="1400" spc="-4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Antifade)</a:t>
            </a:r>
            <a:endParaRPr lang="en-US" sz="1400" dirty="0">
              <a:latin typeface="Calibri"/>
              <a:cs typeface="Calibri"/>
            </a:endParaRPr>
          </a:p>
          <a:p>
            <a:pPr marL="264160" indent="-127000">
              <a:lnSpc>
                <a:spcPct val="100000"/>
              </a:lnSpc>
              <a:spcBef>
                <a:spcPts val="1210"/>
              </a:spcBef>
              <a:buFont typeface="Calibri"/>
              <a:buChar char="•"/>
              <a:tabLst>
                <a:tab pos="264160" algn="l"/>
              </a:tabLst>
            </a:pPr>
            <a:r>
              <a:rPr sz="1400" spc="-10" dirty="0">
                <a:latin typeface="Calibri"/>
                <a:cs typeface="Calibri"/>
              </a:rPr>
              <a:t>Prolong Diamond</a:t>
            </a:r>
            <a:endParaRPr sz="1400" dirty="0">
              <a:latin typeface="Calibri"/>
              <a:cs typeface="Calibri"/>
            </a:endParaRPr>
          </a:p>
          <a:p>
            <a:pPr marL="264160" indent="-127000">
              <a:lnSpc>
                <a:spcPct val="100000"/>
              </a:lnSpc>
              <a:spcBef>
                <a:spcPts val="840"/>
              </a:spcBef>
              <a:buChar char="•"/>
              <a:tabLst>
                <a:tab pos="264160" algn="l"/>
              </a:tabLst>
            </a:pPr>
            <a:r>
              <a:rPr sz="1400" spc="-10" dirty="0" err="1">
                <a:latin typeface="Calibri"/>
                <a:cs typeface="Calibri"/>
              </a:rPr>
              <a:t>Fluoromount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6096" y="5443728"/>
            <a:ext cx="329565" cy="88900"/>
          </a:xfrm>
          <a:custGeom>
            <a:avLst/>
            <a:gdLst/>
            <a:ahLst/>
            <a:cxnLst/>
            <a:rect l="l" t="t" r="r" b="b"/>
            <a:pathLst>
              <a:path w="329564" h="88900">
                <a:moveTo>
                  <a:pt x="85343" y="0"/>
                </a:moveTo>
                <a:lnTo>
                  <a:pt x="0" y="42672"/>
                </a:lnTo>
                <a:lnTo>
                  <a:pt x="85343" y="88392"/>
                </a:lnTo>
                <a:lnTo>
                  <a:pt x="85343" y="58091"/>
                </a:lnTo>
                <a:lnTo>
                  <a:pt x="70103" y="57912"/>
                </a:lnTo>
                <a:lnTo>
                  <a:pt x="70103" y="30480"/>
                </a:lnTo>
                <a:lnTo>
                  <a:pt x="85343" y="30480"/>
                </a:lnTo>
                <a:lnTo>
                  <a:pt x="85343" y="0"/>
                </a:lnTo>
                <a:close/>
              </a:path>
              <a:path w="329564" h="88900">
                <a:moveTo>
                  <a:pt x="329183" y="30480"/>
                </a:moveTo>
                <a:lnTo>
                  <a:pt x="85343" y="30480"/>
                </a:lnTo>
                <a:lnTo>
                  <a:pt x="85343" y="58091"/>
                </a:lnTo>
                <a:lnTo>
                  <a:pt x="329183" y="60960"/>
                </a:lnTo>
                <a:lnTo>
                  <a:pt x="329183" y="30480"/>
                </a:lnTo>
                <a:close/>
              </a:path>
              <a:path w="329564" h="88900">
                <a:moveTo>
                  <a:pt x="85343" y="30480"/>
                </a:moveTo>
                <a:lnTo>
                  <a:pt x="70103" y="30480"/>
                </a:lnTo>
                <a:lnTo>
                  <a:pt x="70103" y="57912"/>
                </a:lnTo>
                <a:lnTo>
                  <a:pt x="85343" y="58091"/>
                </a:lnTo>
                <a:lnTo>
                  <a:pt x="85343" y="30480"/>
                </a:lnTo>
                <a:close/>
              </a:path>
            </a:pathLst>
          </a:custGeom>
          <a:solidFill>
            <a:srgbClr val="FC14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3015" y="3496055"/>
            <a:ext cx="1618615" cy="1838325"/>
          </a:xfrm>
          <a:custGeom>
            <a:avLst/>
            <a:gdLst/>
            <a:ahLst/>
            <a:cxnLst/>
            <a:rect l="l" t="t" r="r" b="b"/>
            <a:pathLst>
              <a:path w="1618615" h="1838325">
                <a:moveTo>
                  <a:pt x="24384" y="1746504"/>
                </a:moveTo>
                <a:lnTo>
                  <a:pt x="0" y="1837944"/>
                </a:lnTo>
                <a:lnTo>
                  <a:pt x="88392" y="1804416"/>
                </a:lnTo>
                <a:lnTo>
                  <a:pt x="78285" y="1795272"/>
                </a:lnTo>
                <a:lnTo>
                  <a:pt x="57912" y="1795272"/>
                </a:lnTo>
                <a:lnTo>
                  <a:pt x="36575" y="1776984"/>
                </a:lnTo>
                <a:lnTo>
                  <a:pt x="46093" y="1766146"/>
                </a:lnTo>
                <a:lnTo>
                  <a:pt x="24384" y="1746504"/>
                </a:lnTo>
                <a:close/>
              </a:path>
              <a:path w="1618615" h="1838325">
                <a:moveTo>
                  <a:pt x="46093" y="1766146"/>
                </a:moveTo>
                <a:lnTo>
                  <a:pt x="36575" y="1776984"/>
                </a:lnTo>
                <a:lnTo>
                  <a:pt x="57912" y="1795272"/>
                </a:lnTo>
                <a:lnTo>
                  <a:pt x="66941" y="1785008"/>
                </a:lnTo>
                <a:lnTo>
                  <a:pt x="46093" y="1766146"/>
                </a:lnTo>
                <a:close/>
              </a:path>
              <a:path w="1618615" h="1838325">
                <a:moveTo>
                  <a:pt x="66941" y="1785008"/>
                </a:moveTo>
                <a:lnTo>
                  <a:pt x="57912" y="1795272"/>
                </a:lnTo>
                <a:lnTo>
                  <a:pt x="78285" y="1795272"/>
                </a:lnTo>
                <a:lnTo>
                  <a:pt x="66941" y="1785008"/>
                </a:lnTo>
                <a:close/>
              </a:path>
              <a:path w="1618615" h="1838325">
                <a:moveTo>
                  <a:pt x="1597152" y="0"/>
                </a:moveTo>
                <a:lnTo>
                  <a:pt x="46093" y="1766146"/>
                </a:lnTo>
                <a:lnTo>
                  <a:pt x="66941" y="1785008"/>
                </a:lnTo>
                <a:lnTo>
                  <a:pt x="1618488" y="21336"/>
                </a:lnTo>
                <a:lnTo>
                  <a:pt x="159715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8255" y="5440679"/>
            <a:ext cx="326390" cy="88900"/>
          </a:xfrm>
          <a:custGeom>
            <a:avLst/>
            <a:gdLst/>
            <a:ahLst/>
            <a:cxnLst/>
            <a:rect l="l" t="t" r="r" b="b"/>
            <a:pathLst>
              <a:path w="326389" h="88900">
                <a:moveTo>
                  <a:pt x="301752" y="30480"/>
                </a:moveTo>
                <a:lnTo>
                  <a:pt x="256032" y="30480"/>
                </a:lnTo>
                <a:lnTo>
                  <a:pt x="256032" y="57912"/>
                </a:lnTo>
                <a:lnTo>
                  <a:pt x="240792" y="58093"/>
                </a:lnTo>
                <a:lnTo>
                  <a:pt x="240792" y="88392"/>
                </a:lnTo>
                <a:lnTo>
                  <a:pt x="326136" y="42672"/>
                </a:lnTo>
                <a:lnTo>
                  <a:pt x="301752" y="30480"/>
                </a:lnTo>
                <a:close/>
              </a:path>
              <a:path w="326389" h="88900">
                <a:moveTo>
                  <a:pt x="240792" y="30480"/>
                </a:moveTo>
                <a:lnTo>
                  <a:pt x="0" y="30480"/>
                </a:lnTo>
                <a:lnTo>
                  <a:pt x="0" y="60960"/>
                </a:lnTo>
                <a:lnTo>
                  <a:pt x="240792" y="58093"/>
                </a:lnTo>
                <a:lnTo>
                  <a:pt x="240792" y="30480"/>
                </a:lnTo>
                <a:close/>
              </a:path>
              <a:path w="326389" h="88900">
                <a:moveTo>
                  <a:pt x="240792" y="0"/>
                </a:moveTo>
                <a:lnTo>
                  <a:pt x="240792" y="58093"/>
                </a:lnTo>
                <a:lnTo>
                  <a:pt x="256032" y="57912"/>
                </a:lnTo>
                <a:lnTo>
                  <a:pt x="256032" y="30480"/>
                </a:lnTo>
                <a:lnTo>
                  <a:pt x="301752" y="30480"/>
                </a:lnTo>
                <a:lnTo>
                  <a:pt x="240792" y="0"/>
                </a:lnTo>
                <a:close/>
              </a:path>
            </a:pathLst>
          </a:custGeom>
          <a:solidFill>
            <a:srgbClr val="FC14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493" y="1102868"/>
            <a:ext cx="781939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0"/>
              </a:spcBef>
            </a:pPr>
            <a:r>
              <a:rPr dirty="0"/>
              <a:t>TCS</a:t>
            </a:r>
            <a:r>
              <a:rPr spc="-30" dirty="0"/>
              <a:t> </a:t>
            </a:r>
            <a:r>
              <a:rPr dirty="0"/>
              <a:t>STED</a:t>
            </a:r>
            <a:r>
              <a:rPr spc="-30" dirty="0"/>
              <a:t> </a:t>
            </a:r>
            <a:r>
              <a:rPr dirty="0"/>
              <a:t>CW</a:t>
            </a:r>
            <a:r>
              <a:rPr spc="-5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gSTED</a:t>
            </a:r>
            <a:r>
              <a:rPr spc="-30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Tips</a:t>
            </a:r>
            <a:r>
              <a:rPr spc="-3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25" dirty="0"/>
              <a:t>Tricks </a:t>
            </a:r>
            <a:r>
              <a:rPr dirty="0"/>
              <a:t>received</a:t>
            </a:r>
            <a:r>
              <a:rPr spc="-20" dirty="0"/>
              <a:t> </a:t>
            </a:r>
            <a:r>
              <a:rPr dirty="0"/>
              <a:t>by</a:t>
            </a:r>
            <a:r>
              <a:rPr spc="-105" dirty="0"/>
              <a:t> </a:t>
            </a:r>
            <a:r>
              <a:rPr spc="-10" dirty="0"/>
              <a:t>customers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691" y="2431796"/>
            <a:ext cx="8195309" cy="356425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137795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Calibri"/>
                <a:cs typeface="Calibri"/>
              </a:rPr>
              <a:t>DRAQ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dilution 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1:5000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p-</a:t>
            </a:r>
            <a:r>
              <a:rPr sz="1800" b="1" i="1" spc="-10" dirty="0">
                <a:latin typeface="Calibri"/>
                <a:cs typeface="Calibri"/>
              </a:rPr>
              <a:t>Phenylenediamine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(PPD) </a:t>
            </a:r>
            <a:r>
              <a:rPr sz="1800" dirty="0">
                <a:latin typeface="Calibri"/>
                <a:cs typeface="Calibri"/>
              </a:rPr>
              <a:t>seems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effective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antifade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mixed;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fading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bleaching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high </a:t>
            </a:r>
            <a:r>
              <a:rPr sz="1800" dirty="0">
                <a:latin typeface="Calibri"/>
                <a:cs typeface="Calibri"/>
              </a:rPr>
              <a:t>depletion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power.</a:t>
            </a:r>
            <a:endParaRPr sz="1800">
              <a:latin typeface="Calibri"/>
              <a:cs typeface="Calibri"/>
            </a:endParaRPr>
          </a:p>
          <a:p>
            <a:pPr marL="756285" marR="432434" lvl="1" indent="-287020">
              <a:lnSpc>
                <a:spcPts val="1939"/>
              </a:lnSpc>
              <a:spcBef>
                <a:spcPts val="44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amounts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DRAQ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mounted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Prolong,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customer </a:t>
            </a:r>
            <a:r>
              <a:rPr sz="1800" dirty="0">
                <a:latin typeface="Calibri"/>
                <a:cs typeface="Calibri"/>
              </a:rPr>
              <a:t>noticed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strange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channel;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Draq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much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brighter;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photo</a:t>
            </a:r>
            <a:r>
              <a:rPr sz="1800" spc="-10" dirty="0">
                <a:latin typeface="Calibri"/>
                <a:cs typeface="Calibri"/>
              </a:rPr>
              <a:t> conversion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prolong.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Excitation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peak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~650nm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80"/>
              </a:spcBef>
              <a:buClr>
                <a:srgbClr val="C00000"/>
              </a:buClr>
              <a:buFont typeface="Calibri"/>
              <a:buChar char="o"/>
            </a:pP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Calibri"/>
                <a:cs typeface="Calibri"/>
              </a:rPr>
              <a:t>TDE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de-</a:t>
            </a:r>
            <a:r>
              <a:rPr sz="1800" dirty="0">
                <a:latin typeface="Calibri"/>
                <a:cs typeface="Calibri"/>
              </a:rPr>
              <a:t>polymerizes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F-</a:t>
            </a:r>
            <a:r>
              <a:rPr sz="1800" dirty="0">
                <a:latin typeface="Calibri"/>
                <a:cs typeface="Calibri"/>
              </a:rPr>
              <a:t>actin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isn't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suitable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that.</a:t>
            </a:r>
            <a:endParaRPr sz="1800">
              <a:latin typeface="Calibri"/>
              <a:cs typeface="Calibri"/>
            </a:endParaRPr>
          </a:p>
          <a:p>
            <a:pPr marL="756285" marR="657860" lvl="1" indent="-287020">
              <a:lnSpc>
                <a:spcPts val="1939"/>
              </a:lnSpc>
              <a:spcBef>
                <a:spcPts val="465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TDE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antibody (best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fix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prior</a:t>
            </a:r>
            <a:r>
              <a:rPr sz="1800" spc="-25" dirty="0">
                <a:latin typeface="Calibri"/>
                <a:cs typeface="Calibri"/>
              </a:rPr>
              <a:t> to </a:t>
            </a:r>
            <a:r>
              <a:rPr sz="1800" spc="-10" dirty="0">
                <a:latin typeface="Calibri"/>
                <a:cs typeface="Calibri"/>
              </a:rPr>
              <a:t>mounting).</a:t>
            </a:r>
            <a:endParaRPr sz="1800">
              <a:latin typeface="Calibri"/>
              <a:cs typeface="Calibri"/>
            </a:endParaRPr>
          </a:p>
          <a:p>
            <a:pPr marL="756285" marR="5080" lvl="1" indent="-287020">
              <a:lnSpc>
                <a:spcPts val="1939"/>
              </a:lnSpc>
              <a:spcBef>
                <a:spcPts val="440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spc="-30" dirty="0">
                <a:latin typeface="Calibri"/>
                <a:cs typeface="Calibri"/>
              </a:rPr>
              <a:t>However,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reagents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diffuse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away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e.g.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phalloidin, </a:t>
            </a:r>
            <a:r>
              <a:rPr sz="1800" spc="-60" dirty="0">
                <a:latin typeface="Calibri"/>
                <a:cs typeface="Calibri"/>
              </a:rPr>
              <a:t>To-</a:t>
            </a:r>
            <a:r>
              <a:rPr sz="1800" dirty="0">
                <a:latin typeface="Calibri"/>
                <a:cs typeface="Calibri"/>
              </a:rPr>
              <a:t>Pro3,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691" y="1837435"/>
            <a:ext cx="6897370" cy="11442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5080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dirty="0">
                <a:latin typeface="Tahoma"/>
                <a:cs typeface="Tahoma"/>
              </a:rPr>
              <a:t> 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show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No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excitation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6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Oregon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Green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488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592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31972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Single</a:t>
            </a:r>
            <a:r>
              <a:rPr spc="-55" dirty="0"/>
              <a:t> </a:t>
            </a:r>
            <a:r>
              <a:rPr dirty="0"/>
              <a:t>color</a:t>
            </a:r>
            <a:r>
              <a:rPr spc="-55" dirty="0"/>
              <a:t> </a:t>
            </a:r>
            <a:r>
              <a:rPr spc="-20" dirty="0"/>
              <a:t>STED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28927" y="3672840"/>
            <a:ext cx="7248525" cy="2962910"/>
            <a:chOff x="1328927" y="3672840"/>
            <a:chExt cx="7248525" cy="2962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8927" y="3672840"/>
              <a:ext cx="7248144" cy="29626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91711" y="3678936"/>
              <a:ext cx="40005" cy="2493645"/>
            </a:xfrm>
            <a:custGeom>
              <a:avLst/>
              <a:gdLst/>
              <a:ahLst/>
              <a:cxnLst/>
              <a:rect l="l" t="t" r="r" b="b"/>
              <a:pathLst>
                <a:path w="40004" h="2493645">
                  <a:moveTo>
                    <a:pt x="39624" y="0"/>
                  </a:moveTo>
                  <a:lnTo>
                    <a:pt x="0" y="0"/>
                  </a:lnTo>
                  <a:lnTo>
                    <a:pt x="0" y="2493264"/>
                  </a:lnTo>
                  <a:lnTo>
                    <a:pt x="39624" y="2493264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25444" y="3330955"/>
            <a:ext cx="7391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Excitation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488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74335" y="3678935"/>
            <a:ext cx="113030" cy="2493645"/>
          </a:xfrm>
          <a:custGeom>
            <a:avLst/>
            <a:gdLst/>
            <a:ahLst/>
            <a:cxnLst/>
            <a:rect l="l" t="t" r="r" b="b"/>
            <a:pathLst>
              <a:path w="113029" h="2493645">
                <a:moveTo>
                  <a:pt x="36575" y="2380488"/>
                </a:moveTo>
                <a:lnTo>
                  <a:pt x="0" y="2380488"/>
                </a:lnTo>
                <a:lnTo>
                  <a:pt x="54863" y="2493264"/>
                </a:lnTo>
                <a:lnTo>
                  <a:pt x="103384" y="2398776"/>
                </a:lnTo>
                <a:lnTo>
                  <a:pt x="36575" y="2398776"/>
                </a:lnTo>
                <a:lnTo>
                  <a:pt x="36575" y="2380488"/>
                </a:lnTo>
                <a:close/>
              </a:path>
              <a:path w="113029" h="2493645">
                <a:moveTo>
                  <a:pt x="76200" y="0"/>
                </a:moveTo>
                <a:lnTo>
                  <a:pt x="36575" y="0"/>
                </a:lnTo>
                <a:lnTo>
                  <a:pt x="36575" y="2398776"/>
                </a:lnTo>
                <a:lnTo>
                  <a:pt x="76200" y="2398776"/>
                </a:lnTo>
                <a:lnTo>
                  <a:pt x="76200" y="0"/>
                </a:lnTo>
                <a:close/>
              </a:path>
              <a:path w="113029" h="2493645">
                <a:moveTo>
                  <a:pt x="112775" y="2380488"/>
                </a:moveTo>
                <a:lnTo>
                  <a:pt x="76200" y="2380488"/>
                </a:lnTo>
                <a:lnTo>
                  <a:pt x="76200" y="2398776"/>
                </a:lnTo>
                <a:lnTo>
                  <a:pt x="103384" y="2398776"/>
                </a:lnTo>
                <a:lnTo>
                  <a:pt x="112775" y="2380488"/>
                </a:lnTo>
                <a:close/>
              </a:path>
            </a:pathLst>
          </a:custGeom>
          <a:solidFill>
            <a:srgbClr val="FDD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02555" y="3330955"/>
            <a:ext cx="7359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Depletion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592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5503" y="3672840"/>
            <a:ext cx="7251700" cy="2962910"/>
            <a:chOff x="1365503" y="3672840"/>
            <a:chExt cx="7251700" cy="2962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503" y="3672840"/>
              <a:ext cx="7251192" cy="29626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29912" y="3678936"/>
              <a:ext cx="40005" cy="2493645"/>
            </a:xfrm>
            <a:custGeom>
              <a:avLst/>
              <a:gdLst/>
              <a:ahLst/>
              <a:cxnLst/>
              <a:rect l="l" t="t" r="r" b="b"/>
              <a:pathLst>
                <a:path w="40004" h="2493645">
                  <a:moveTo>
                    <a:pt x="39624" y="0"/>
                  </a:moveTo>
                  <a:lnTo>
                    <a:pt x="0" y="0"/>
                  </a:lnTo>
                  <a:lnTo>
                    <a:pt x="0" y="2493264"/>
                  </a:lnTo>
                  <a:lnTo>
                    <a:pt x="39624" y="2493264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7691" y="1837435"/>
            <a:ext cx="6897370" cy="11442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5080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dirty="0">
                <a:latin typeface="Tahoma"/>
                <a:cs typeface="Tahoma"/>
              </a:rPr>
              <a:t> 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show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No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excitation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-10" dirty="0">
                <a:latin typeface="Tahoma"/>
                <a:cs typeface="Tahoma"/>
              </a:rPr>
              <a:t> wavelength.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6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555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660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31972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Single</a:t>
            </a:r>
            <a:r>
              <a:rPr spc="-55" dirty="0"/>
              <a:t> </a:t>
            </a:r>
            <a:r>
              <a:rPr dirty="0"/>
              <a:t>color</a:t>
            </a:r>
            <a:r>
              <a:rPr spc="-55" dirty="0"/>
              <a:t> </a:t>
            </a:r>
            <a:r>
              <a:rPr spc="-20" dirty="0"/>
              <a:t>STED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3644" y="3330955"/>
            <a:ext cx="7391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Excitation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555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2535" y="3678935"/>
            <a:ext cx="113030" cy="2493645"/>
          </a:xfrm>
          <a:custGeom>
            <a:avLst/>
            <a:gdLst/>
            <a:ahLst/>
            <a:cxnLst/>
            <a:rect l="l" t="t" r="r" b="b"/>
            <a:pathLst>
              <a:path w="113029" h="2493645">
                <a:moveTo>
                  <a:pt x="36575" y="2380488"/>
                </a:moveTo>
                <a:lnTo>
                  <a:pt x="0" y="2380488"/>
                </a:lnTo>
                <a:lnTo>
                  <a:pt x="54863" y="2493264"/>
                </a:lnTo>
                <a:lnTo>
                  <a:pt x="103384" y="2398776"/>
                </a:lnTo>
                <a:lnTo>
                  <a:pt x="36575" y="2398776"/>
                </a:lnTo>
                <a:lnTo>
                  <a:pt x="36575" y="2380488"/>
                </a:lnTo>
                <a:close/>
              </a:path>
              <a:path w="113029" h="2493645">
                <a:moveTo>
                  <a:pt x="76200" y="0"/>
                </a:moveTo>
                <a:lnTo>
                  <a:pt x="36575" y="0"/>
                </a:lnTo>
                <a:lnTo>
                  <a:pt x="36575" y="2398776"/>
                </a:lnTo>
                <a:lnTo>
                  <a:pt x="76200" y="2398776"/>
                </a:lnTo>
                <a:lnTo>
                  <a:pt x="76200" y="0"/>
                </a:lnTo>
                <a:close/>
              </a:path>
              <a:path w="113029" h="2493645">
                <a:moveTo>
                  <a:pt x="112775" y="2380488"/>
                </a:moveTo>
                <a:lnTo>
                  <a:pt x="76200" y="2380488"/>
                </a:lnTo>
                <a:lnTo>
                  <a:pt x="76200" y="2398776"/>
                </a:lnTo>
                <a:lnTo>
                  <a:pt x="103384" y="2398776"/>
                </a:lnTo>
                <a:lnTo>
                  <a:pt x="112775" y="23804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40755" y="3330955"/>
            <a:ext cx="7359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Depletion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660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88" y="1837435"/>
            <a:ext cx="6897370" cy="11442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5080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dirty="0">
                <a:latin typeface="Tahoma"/>
                <a:cs typeface="Tahoma"/>
              </a:rPr>
              <a:t> 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show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9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No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excitation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-10" dirty="0">
                <a:latin typeface="Tahoma"/>
                <a:cs typeface="Tahoma"/>
              </a:rPr>
              <a:t> wavelength.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6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647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775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31972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Single</a:t>
            </a:r>
            <a:r>
              <a:rPr spc="-55" dirty="0"/>
              <a:t> </a:t>
            </a:r>
            <a:r>
              <a:rPr dirty="0"/>
              <a:t>color</a:t>
            </a:r>
            <a:r>
              <a:rPr spc="-55" dirty="0"/>
              <a:t> </a:t>
            </a:r>
            <a:r>
              <a:rPr spc="-20" dirty="0"/>
              <a:t>STED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19783" y="3651503"/>
            <a:ext cx="7297420" cy="3030220"/>
            <a:chOff x="1319783" y="3651503"/>
            <a:chExt cx="7297420" cy="30302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9783" y="3651503"/>
              <a:ext cx="7296911" cy="30297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96712" y="3678935"/>
              <a:ext cx="40005" cy="2493645"/>
            </a:xfrm>
            <a:custGeom>
              <a:avLst/>
              <a:gdLst/>
              <a:ahLst/>
              <a:cxnLst/>
              <a:rect l="l" t="t" r="r" b="b"/>
              <a:pathLst>
                <a:path w="40004" h="2493645">
                  <a:moveTo>
                    <a:pt x="39624" y="0"/>
                  </a:moveTo>
                  <a:lnTo>
                    <a:pt x="0" y="0"/>
                  </a:lnTo>
                  <a:lnTo>
                    <a:pt x="0" y="2493264"/>
                  </a:lnTo>
                  <a:lnTo>
                    <a:pt x="39624" y="2493264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30444" y="3330955"/>
            <a:ext cx="7391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Excitation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647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92111" y="3678935"/>
            <a:ext cx="116205" cy="2493645"/>
          </a:xfrm>
          <a:custGeom>
            <a:avLst/>
            <a:gdLst/>
            <a:ahLst/>
            <a:cxnLst/>
            <a:rect l="l" t="t" r="r" b="b"/>
            <a:pathLst>
              <a:path w="116204" h="2493645">
                <a:moveTo>
                  <a:pt x="39624" y="2380488"/>
                </a:moveTo>
                <a:lnTo>
                  <a:pt x="0" y="2380488"/>
                </a:lnTo>
                <a:lnTo>
                  <a:pt x="57912" y="2493264"/>
                </a:lnTo>
                <a:lnTo>
                  <a:pt x="106432" y="2398776"/>
                </a:lnTo>
                <a:lnTo>
                  <a:pt x="39624" y="2398776"/>
                </a:lnTo>
                <a:lnTo>
                  <a:pt x="39624" y="2380488"/>
                </a:lnTo>
                <a:close/>
              </a:path>
              <a:path w="116204" h="2493645">
                <a:moveTo>
                  <a:pt x="76200" y="0"/>
                </a:moveTo>
                <a:lnTo>
                  <a:pt x="39624" y="0"/>
                </a:lnTo>
                <a:lnTo>
                  <a:pt x="39624" y="2398776"/>
                </a:lnTo>
                <a:lnTo>
                  <a:pt x="76200" y="2398776"/>
                </a:lnTo>
                <a:lnTo>
                  <a:pt x="76200" y="0"/>
                </a:lnTo>
                <a:close/>
              </a:path>
              <a:path w="116204" h="2493645">
                <a:moveTo>
                  <a:pt x="115824" y="2380488"/>
                </a:moveTo>
                <a:lnTo>
                  <a:pt x="76200" y="2380488"/>
                </a:lnTo>
                <a:lnTo>
                  <a:pt x="76200" y="2398776"/>
                </a:lnTo>
                <a:lnTo>
                  <a:pt x="106432" y="2398776"/>
                </a:lnTo>
                <a:lnTo>
                  <a:pt x="115824" y="2380488"/>
                </a:lnTo>
                <a:close/>
              </a:path>
            </a:pathLst>
          </a:custGeom>
          <a:solidFill>
            <a:srgbClr val="95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23380" y="3330955"/>
            <a:ext cx="7359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Depletion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775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1596" y="1026668"/>
            <a:ext cx="48856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Recommended</a:t>
            </a:r>
            <a:r>
              <a:rPr spc="-145" dirty="0"/>
              <a:t> </a:t>
            </a:r>
            <a:r>
              <a:rPr dirty="0"/>
              <a:t>Single</a:t>
            </a:r>
            <a:r>
              <a:rPr spc="-105" dirty="0"/>
              <a:t> </a:t>
            </a:r>
            <a:r>
              <a:rPr spc="-20" dirty="0"/>
              <a:t>Dyes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Leica</a:t>
            </a:r>
            <a:r>
              <a:rPr spc="-75" dirty="0"/>
              <a:t> </a:t>
            </a:r>
            <a:r>
              <a:rPr spc="-10" dirty="0"/>
              <a:t>Microsystems</a:t>
            </a:r>
            <a:r>
              <a:rPr spc="-20" dirty="0"/>
              <a:t> 2015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691" y="1792398"/>
            <a:ext cx="4461510" cy="47339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390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200" dirty="0">
                <a:latin typeface="Tahoma"/>
                <a:cs typeface="Tahoma"/>
              </a:rPr>
              <a:t>Single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color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for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C000"/>
                </a:solidFill>
                <a:latin typeface="Tahoma"/>
                <a:cs typeface="Tahoma"/>
              </a:rPr>
              <a:t>592</a:t>
            </a:r>
            <a:r>
              <a:rPr sz="2200" spc="-5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C000"/>
                </a:solidFill>
                <a:latin typeface="Tahoma"/>
                <a:cs typeface="Tahoma"/>
              </a:rPr>
              <a:t>nm</a:t>
            </a:r>
            <a:r>
              <a:rPr sz="2200" spc="-2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depletion</a:t>
            </a:r>
            <a:endParaRPr sz="22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Tahoma"/>
                <a:cs typeface="Tahoma"/>
              </a:rPr>
              <a:t>DyLight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488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514</a:t>
            </a:r>
            <a:endParaRPr sz="180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555"/>
              <a:buChar char="o"/>
              <a:tabLst>
                <a:tab pos="756285" algn="l"/>
              </a:tabLst>
            </a:pPr>
            <a:r>
              <a:rPr sz="1800" dirty="0">
                <a:latin typeface="Tahoma"/>
                <a:cs typeface="Tahoma"/>
              </a:rPr>
              <a:t>Oregon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Green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488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514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15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dirty="0">
                <a:latin typeface="Tahoma"/>
                <a:cs typeface="Tahoma"/>
              </a:rPr>
              <a:t>AlexaFluor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488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514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15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spc="-50" dirty="0">
                <a:latin typeface="Tahoma"/>
                <a:cs typeface="Tahoma"/>
              </a:rPr>
              <a:t>ATTO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488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514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37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200" dirty="0">
                <a:latin typeface="Tahoma"/>
                <a:cs typeface="Tahoma"/>
              </a:rPr>
              <a:t>Single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color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for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0000"/>
                </a:solidFill>
                <a:latin typeface="Tahoma"/>
                <a:cs typeface="Tahoma"/>
              </a:rPr>
              <a:t>660</a:t>
            </a:r>
            <a:r>
              <a:rPr sz="22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0000"/>
                </a:solidFill>
                <a:latin typeface="Tahoma"/>
                <a:cs typeface="Tahoma"/>
              </a:rPr>
              <a:t>nm</a:t>
            </a:r>
            <a:r>
              <a:rPr sz="22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depletion</a:t>
            </a:r>
            <a:endParaRPr sz="22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29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dirty="0">
                <a:latin typeface="Tahoma"/>
                <a:cs typeface="Tahoma"/>
              </a:rPr>
              <a:t>Alexa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532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19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spc="-50" dirty="0">
                <a:latin typeface="Tahoma"/>
                <a:cs typeface="Tahoma"/>
              </a:rPr>
              <a:t>ATTO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532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550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15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spc="-10" dirty="0">
                <a:latin typeface="Tahoma"/>
                <a:cs typeface="Tahoma"/>
              </a:rPr>
              <a:t>TMR/TRITC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15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dirty="0">
                <a:latin typeface="Tahoma"/>
                <a:cs typeface="Tahoma"/>
              </a:rPr>
              <a:t>Alexa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555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ct val="100000"/>
              </a:lnSpc>
              <a:spcBef>
                <a:spcPts val="130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2200" dirty="0">
                <a:latin typeface="Tahoma"/>
                <a:cs typeface="Tahoma"/>
              </a:rPr>
              <a:t>Single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color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for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953735"/>
                </a:solidFill>
                <a:latin typeface="Tahoma"/>
                <a:cs typeface="Tahoma"/>
              </a:rPr>
              <a:t>775</a:t>
            </a:r>
            <a:r>
              <a:rPr sz="2200" spc="-50" dirty="0">
                <a:solidFill>
                  <a:srgbClr val="953735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953735"/>
                </a:solidFill>
                <a:latin typeface="Tahoma"/>
                <a:cs typeface="Tahoma"/>
              </a:rPr>
              <a:t>nm</a:t>
            </a:r>
            <a:r>
              <a:rPr sz="2200" spc="-25" dirty="0">
                <a:solidFill>
                  <a:srgbClr val="953735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depletion</a:t>
            </a:r>
            <a:endParaRPr sz="22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29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spc="-50" dirty="0">
                <a:latin typeface="Tahoma"/>
                <a:cs typeface="Tahoma"/>
              </a:rPr>
              <a:t>ATTO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647N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15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dirty="0">
                <a:latin typeface="Tahoma"/>
                <a:cs typeface="Tahoma"/>
              </a:rPr>
              <a:t>Alexa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633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19"/>
              </a:spcBef>
              <a:buClr>
                <a:srgbClr val="C00000"/>
              </a:buClr>
              <a:buSzPct val="80555"/>
              <a:buChar char="o"/>
              <a:tabLst>
                <a:tab pos="755650" algn="l"/>
              </a:tabLst>
            </a:pPr>
            <a:r>
              <a:rPr sz="1800" dirty="0">
                <a:latin typeface="Tahoma"/>
                <a:cs typeface="Tahoma"/>
              </a:rPr>
              <a:t>Alexa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594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2807" y="6871716"/>
            <a:ext cx="1790064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dirty="0">
                <a:latin typeface="Calibri"/>
                <a:cs typeface="Calibri"/>
              </a:rPr>
              <a:t>Leica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Microsystems</a:t>
            </a:r>
            <a:r>
              <a:rPr sz="1400" spc="-20" dirty="0">
                <a:latin typeface="Calibri"/>
                <a:cs typeface="Calibri"/>
              </a:rPr>
              <a:t> 2015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816" y="3489959"/>
            <a:ext cx="7467600" cy="30693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828800" y="6858000"/>
            <a:ext cx="1981200" cy="228600"/>
          </a:xfrm>
          <a:custGeom>
            <a:avLst/>
            <a:gdLst/>
            <a:ahLst/>
            <a:cxnLst/>
            <a:rect l="l" t="t" r="r" b="b"/>
            <a:pathLst>
              <a:path w="1981200" h="228600">
                <a:moveTo>
                  <a:pt x="1981200" y="0"/>
                </a:moveTo>
                <a:lnTo>
                  <a:pt x="0" y="0"/>
                </a:lnTo>
                <a:lnTo>
                  <a:pt x="0" y="228600"/>
                </a:lnTo>
                <a:lnTo>
                  <a:pt x="1981200" y="228600"/>
                </a:lnTo>
                <a:lnTo>
                  <a:pt x="1981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7691" y="1837435"/>
            <a:ext cx="7607300" cy="10896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83185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both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dyes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</a:t>
            </a:r>
            <a:r>
              <a:rPr sz="1800" spc="-25" dirty="0">
                <a:latin typeface="Tahoma"/>
                <a:cs typeface="Tahoma"/>
              </a:rPr>
              <a:t> to </a:t>
            </a:r>
            <a:r>
              <a:rPr sz="1800" dirty="0">
                <a:latin typeface="Tahoma"/>
                <a:cs typeface="Tahoma"/>
              </a:rPr>
              <a:t>show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wavelengths.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ts val="2030"/>
              </a:lnSpc>
              <a:spcBef>
                <a:spcPts val="19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647,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555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and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OG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488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775nm,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660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and</a:t>
            </a:r>
            <a:endParaRPr sz="1800">
              <a:latin typeface="Tahoma"/>
              <a:cs typeface="Tahoma"/>
            </a:endParaRPr>
          </a:p>
          <a:p>
            <a:pPr marL="353695">
              <a:lnSpc>
                <a:spcPts val="2030"/>
              </a:lnSpc>
            </a:pPr>
            <a:r>
              <a:rPr sz="1800" b="1" dirty="0">
                <a:latin typeface="Tahoma"/>
                <a:cs typeface="Tahoma"/>
              </a:rPr>
              <a:t>592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 laser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30029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Multi-</a:t>
            </a:r>
            <a:r>
              <a:rPr dirty="0"/>
              <a:t>color</a:t>
            </a:r>
            <a:r>
              <a:rPr spc="90" dirty="0"/>
              <a:t> </a:t>
            </a:r>
            <a:r>
              <a:rPr spc="-20" dirty="0"/>
              <a:t>STED</a:t>
            </a:r>
          </a:p>
        </p:txBody>
      </p:sp>
      <p:sp>
        <p:nvSpPr>
          <p:cNvPr id="7" name="object 7"/>
          <p:cNvSpPr/>
          <p:nvPr/>
        </p:nvSpPr>
        <p:spPr>
          <a:xfrm>
            <a:off x="5803391" y="3526535"/>
            <a:ext cx="36830" cy="2493645"/>
          </a:xfrm>
          <a:custGeom>
            <a:avLst/>
            <a:gdLst/>
            <a:ahLst/>
            <a:cxnLst/>
            <a:rect l="l" t="t" r="r" b="b"/>
            <a:pathLst>
              <a:path w="36829" h="2493645">
                <a:moveTo>
                  <a:pt x="36575" y="0"/>
                </a:moveTo>
                <a:lnTo>
                  <a:pt x="0" y="0"/>
                </a:lnTo>
                <a:lnTo>
                  <a:pt x="0" y="2493264"/>
                </a:lnTo>
                <a:lnTo>
                  <a:pt x="36575" y="2493264"/>
                </a:lnTo>
                <a:lnTo>
                  <a:pt x="365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34076" y="3178556"/>
            <a:ext cx="7391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Excitation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647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31735" y="3526535"/>
            <a:ext cx="113030" cy="2493645"/>
          </a:xfrm>
          <a:custGeom>
            <a:avLst/>
            <a:gdLst/>
            <a:ahLst/>
            <a:cxnLst/>
            <a:rect l="l" t="t" r="r" b="b"/>
            <a:pathLst>
              <a:path w="113029" h="2493645">
                <a:moveTo>
                  <a:pt x="36575" y="2380488"/>
                </a:moveTo>
                <a:lnTo>
                  <a:pt x="0" y="2380488"/>
                </a:lnTo>
                <a:lnTo>
                  <a:pt x="54864" y="2493264"/>
                </a:lnTo>
                <a:lnTo>
                  <a:pt x="103384" y="2398776"/>
                </a:lnTo>
                <a:lnTo>
                  <a:pt x="36575" y="2398776"/>
                </a:lnTo>
                <a:lnTo>
                  <a:pt x="36575" y="2380488"/>
                </a:lnTo>
                <a:close/>
              </a:path>
              <a:path w="113029" h="2493645">
                <a:moveTo>
                  <a:pt x="76200" y="0"/>
                </a:moveTo>
                <a:lnTo>
                  <a:pt x="36575" y="0"/>
                </a:lnTo>
                <a:lnTo>
                  <a:pt x="36575" y="2398776"/>
                </a:lnTo>
                <a:lnTo>
                  <a:pt x="76200" y="2398776"/>
                </a:lnTo>
                <a:lnTo>
                  <a:pt x="76200" y="0"/>
                </a:lnTo>
                <a:close/>
              </a:path>
              <a:path w="113029" h="2493645">
                <a:moveTo>
                  <a:pt x="112775" y="2380488"/>
                </a:moveTo>
                <a:lnTo>
                  <a:pt x="76200" y="2380488"/>
                </a:lnTo>
                <a:lnTo>
                  <a:pt x="76200" y="2398776"/>
                </a:lnTo>
                <a:lnTo>
                  <a:pt x="103384" y="2398776"/>
                </a:lnTo>
                <a:lnTo>
                  <a:pt x="112775" y="2380488"/>
                </a:lnTo>
                <a:close/>
              </a:path>
            </a:pathLst>
          </a:custGeom>
          <a:solidFill>
            <a:srgbClr val="95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59956" y="3178556"/>
            <a:ext cx="7359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Depletion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775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1276" y="6752335"/>
            <a:ext cx="5748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and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775nm</a:t>
            </a:r>
            <a:r>
              <a:rPr sz="12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depletion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laser!!!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660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nm</a:t>
            </a:r>
            <a:r>
              <a:rPr sz="1200" b="1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depletion</a:t>
            </a:r>
            <a:r>
              <a:rPr sz="1200" b="1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laser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may</a:t>
            </a:r>
            <a:r>
              <a:rPr sz="1200" b="1" spc="-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bleach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orange/red dyes.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1716" y="3151124"/>
            <a:ext cx="7258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Sequence</a:t>
            </a:r>
            <a:r>
              <a:rPr sz="1100" b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1: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6772" y="6534404"/>
            <a:ext cx="7716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**</a:t>
            </a:r>
            <a:r>
              <a:rPr sz="1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Rule: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“Image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far</a:t>
            </a:r>
            <a:r>
              <a:rPr sz="1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red </a:t>
            </a:r>
            <a:r>
              <a:rPr sz="1200" spc="-1225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1270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30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65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red”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7F7F7F"/>
                </a:solidFill>
                <a:latin typeface="Calibri"/>
                <a:cs typeface="Calibri"/>
              </a:rPr>
              <a:t>ALWAYS</a:t>
            </a:r>
            <a:r>
              <a:rPr sz="12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start</a:t>
            </a:r>
            <a:r>
              <a:rPr sz="1200" b="1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your</a:t>
            </a:r>
            <a:r>
              <a:rPr sz="1200" b="1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sequential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775/660</a:t>
            </a:r>
            <a:r>
              <a:rPr sz="1200" b="1" spc="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nm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STED</a:t>
            </a:r>
            <a:r>
              <a:rPr sz="1200" b="1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scans</a:t>
            </a:r>
            <a:r>
              <a:rPr sz="1200" b="1" spc="-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with</a:t>
            </a:r>
            <a:r>
              <a:rPr sz="120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LONGER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WAVELENGTH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7F7F7F"/>
                </a:solidFill>
                <a:latin typeface="Calibri"/>
                <a:cs typeface="Calibri"/>
              </a:rPr>
              <a:t>dye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2807" y="6871716"/>
            <a:ext cx="1790064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dirty="0">
                <a:latin typeface="Calibri"/>
                <a:cs typeface="Calibri"/>
              </a:rPr>
              <a:t>Leica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Microsystems</a:t>
            </a:r>
            <a:r>
              <a:rPr sz="1400" spc="-20" dirty="0">
                <a:latin typeface="Calibri"/>
                <a:cs typeface="Calibri"/>
              </a:rPr>
              <a:t> 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6858000"/>
            <a:ext cx="1981200" cy="228600"/>
          </a:xfrm>
          <a:custGeom>
            <a:avLst/>
            <a:gdLst/>
            <a:ahLst/>
            <a:cxnLst/>
            <a:rect l="l" t="t" r="r" b="b"/>
            <a:pathLst>
              <a:path w="1981200" h="228600">
                <a:moveTo>
                  <a:pt x="1981200" y="0"/>
                </a:moveTo>
                <a:lnTo>
                  <a:pt x="0" y="0"/>
                </a:lnTo>
                <a:lnTo>
                  <a:pt x="0" y="228600"/>
                </a:lnTo>
                <a:lnTo>
                  <a:pt x="1981200" y="228600"/>
                </a:lnTo>
                <a:lnTo>
                  <a:pt x="1981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91" y="1837435"/>
            <a:ext cx="7607300" cy="10896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83185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both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dyes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</a:t>
            </a:r>
            <a:r>
              <a:rPr sz="1800" spc="-25" dirty="0">
                <a:latin typeface="Tahoma"/>
                <a:cs typeface="Tahoma"/>
              </a:rPr>
              <a:t> to </a:t>
            </a:r>
            <a:r>
              <a:rPr sz="1800" dirty="0">
                <a:latin typeface="Tahoma"/>
                <a:cs typeface="Tahoma"/>
              </a:rPr>
              <a:t>show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wavelengths.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ts val="2030"/>
              </a:lnSpc>
              <a:spcBef>
                <a:spcPts val="19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647,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555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and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OG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488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775nm,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660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and</a:t>
            </a:r>
            <a:endParaRPr sz="1800">
              <a:latin typeface="Tahoma"/>
              <a:cs typeface="Tahoma"/>
            </a:endParaRPr>
          </a:p>
          <a:p>
            <a:pPr marL="353695">
              <a:lnSpc>
                <a:spcPts val="2030"/>
              </a:lnSpc>
            </a:pPr>
            <a:r>
              <a:rPr sz="1800" b="1" dirty="0">
                <a:latin typeface="Tahoma"/>
                <a:cs typeface="Tahoma"/>
              </a:rPr>
              <a:t>592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 laser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30029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Multi-</a:t>
            </a:r>
            <a:r>
              <a:rPr dirty="0"/>
              <a:t>color</a:t>
            </a:r>
            <a:r>
              <a:rPr spc="90" dirty="0"/>
              <a:t> </a:t>
            </a:r>
            <a:r>
              <a:rPr spc="-20" dirty="0"/>
              <a:t>STED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1716" y="3151124"/>
            <a:ext cx="7258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Sequence</a:t>
            </a:r>
            <a:r>
              <a:rPr sz="1100" b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2: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13103" y="3502152"/>
            <a:ext cx="7449820" cy="3057525"/>
            <a:chOff x="1213103" y="3502152"/>
            <a:chExt cx="7449820" cy="30575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3" y="3502152"/>
              <a:ext cx="7449311" cy="30571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29912" y="3526536"/>
              <a:ext cx="40005" cy="2493645"/>
            </a:xfrm>
            <a:custGeom>
              <a:avLst/>
              <a:gdLst/>
              <a:ahLst/>
              <a:cxnLst/>
              <a:rect l="l" t="t" r="r" b="b"/>
              <a:pathLst>
                <a:path w="40004" h="2493645">
                  <a:moveTo>
                    <a:pt x="39624" y="0"/>
                  </a:moveTo>
                  <a:lnTo>
                    <a:pt x="0" y="0"/>
                  </a:lnTo>
                  <a:lnTo>
                    <a:pt x="0" y="2493264"/>
                  </a:lnTo>
                  <a:lnTo>
                    <a:pt x="39624" y="2493264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63644" y="3178556"/>
            <a:ext cx="7391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Excitation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555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535" y="3526535"/>
            <a:ext cx="113030" cy="2493645"/>
          </a:xfrm>
          <a:custGeom>
            <a:avLst/>
            <a:gdLst/>
            <a:ahLst/>
            <a:cxnLst/>
            <a:rect l="l" t="t" r="r" b="b"/>
            <a:pathLst>
              <a:path w="113029" h="2493645">
                <a:moveTo>
                  <a:pt x="36575" y="2380488"/>
                </a:moveTo>
                <a:lnTo>
                  <a:pt x="0" y="2380488"/>
                </a:lnTo>
                <a:lnTo>
                  <a:pt x="54863" y="2493264"/>
                </a:lnTo>
                <a:lnTo>
                  <a:pt x="103384" y="2398776"/>
                </a:lnTo>
                <a:lnTo>
                  <a:pt x="36575" y="2398776"/>
                </a:lnTo>
                <a:lnTo>
                  <a:pt x="36575" y="2380488"/>
                </a:lnTo>
                <a:close/>
              </a:path>
              <a:path w="113029" h="2493645">
                <a:moveTo>
                  <a:pt x="76200" y="0"/>
                </a:moveTo>
                <a:lnTo>
                  <a:pt x="36575" y="0"/>
                </a:lnTo>
                <a:lnTo>
                  <a:pt x="36575" y="2398776"/>
                </a:lnTo>
                <a:lnTo>
                  <a:pt x="76200" y="2398776"/>
                </a:lnTo>
                <a:lnTo>
                  <a:pt x="76200" y="0"/>
                </a:lnTo>
                <a:close/>
              </a:path>
              <a:path w="113029" h="2493645">
                <a:moveTo>
                  <a:pt x="112775" y="2380488"/>
                </a:moveTo>
                <a:lnTo>
                  <a:pt x="76200" y="2380488"/>
                </a:lnTo>
                <a:lnTo>
                  <a:pt x="76200" y="2398776"/>
                </a:lnTo>
                <a:lnTo>
                  <a:pt x="103384" y="2398776"/>
                </a:lnTo>
                <a:lnTo>
                  <a:pt x="112775" y="23804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40755" y="3178556"/>
            <a:ext cx="7359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Depletion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660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6875" y="6546760"/>
            <a:ext cx="7576184" cy="3835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08685" marR="5080" indent="-896619">
              <a:lnSpc>
                <a:spcPts val="1420"/>
              </a:lnSpc>
              <a:spcBef>
                <a:spcPts val="65"/>
              </a:spcBef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**</a:t>
            </a:r>
            <a:r>
              <a:rPr sz="1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Rule: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“Image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red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225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1270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30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45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blue” </a:t>
            </a:r>
            <a:r>
              <a:rPr sz="1200" b="1" spc="-50" dirty="0">
                <a:solidFill>
                  <a:srgbClr val="7F7F7F"/>
                </a:solidFill>
                <a:latin typeface="Calibri"/>
                <a:cs typeface="Calibri"/>
              </a:rPr>
              <a:t>ALWAYS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 start</a:t>
            </a:r>
            <a:r>
              <a:rPr sz="1200" b="1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your</a:t>
            </a:r>
            <a:r>
              <a:rPr sz="1200" b="1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sequential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660/592</a:t>
            </a:r>
            <a:r>
              <a:rPr sz="1200" b="1" spc="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nm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STED</a:t>
            </a:r>
            <a:r>
              <a:rPr sz="1200" b="1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scans</a:t>
            </a:r>
            <a:r>
              <a:rPr sz="1200" b="1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with</a:t>
            </a:r>
            <a:r>
              <a:rPr sz="120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LONGER</a:t>
            </a:r>
            <a:r>
              <a:rPr sz="1200" b="1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WAVELENGTH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7F7F7F"/>
                </a:solidFill>
                <a:latin typeface="Calibri"/>
                <a:cs typeface="Calibri"/>
              </a:rPr>
              <a:t>dye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and</a:t>
            </a:r>
            <a:r>
              <a:rPr sz="1200" b="1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660</a:t>
            </a:r>
            <a:r>
              <a:rPr sz="12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nm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depletion</a:t>
            </a:r>
            <a:r>
              <a:rPr sz="120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laser!!!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592</a:t>
            </a:r>
            <a:r>
              <a:rPr sz="12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nm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depletion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laser</a:t>
            </a:r>
            <a:r>
              <a:rPr sz="1200" b="1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may</a:t>
            </a:r>
            <a:r>
              <a:rPr sz="1200" b="1" spc="-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bleach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orange/red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dyes.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2807" y="6871716"/>
            <a:ext cx="1790064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dirty="0">
                <a:latin typeface="Calibri"/>
                <a:cs typeface="Calibri"/>
              </a:rPr>
              <a:t>Leica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Microsystems</a:t>
            </a:r>
            <a:r>
              <a:rPr sz="1400" spc="-20" dirty="0">
                <a:latin typeface="Calibri"/>
                <a:cs typeface="Calibri"/>
              </a:rPr>
              <a:t> 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6858000"/>
            <a:ext cx="1981200" cy="228600"/>
          </a:xfrm>
          <a:custGeom>
            <a:avLst/>
            <a:gdLst/>
            <a:ahLst/>
            <a:cxnLst/>
            <a:rect l="l" t="t" r="r" b="b"/>
            <a:pathLst>
              <a:path w="1981200" h="228600">
                <a:moveTo>
                  <a:pt x="1981200" y="0"/>
                </a:moveTo>
                <a:lnTo>
                  <a:pt x="0" y="0"/>
                </a:lnTo>
                <a:lnTo>
                  <a:pt x="0" y="228600"/>
                </a:lnTo>
                <a:lnTo>
                  <a:pt x="1981200" y="228600"/>
                </a:lnTo>
                <a:lnTo>
                  <a:pt x="1981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691" y="1837435"/>
            <a:ext cx="7607300" cy="10896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83185" indent="-341630">
              <a:lnSpc>
                <a:spcPts val="1939"/>
              </a:lnSpc>
              <a:spcBef>
                <a:spcPts val="34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For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to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work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efficiently,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spectra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both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dyes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need</a:t>
            </a:r>
            <a:r>
              <a:rPr sz="1800" spc="-25" dirty="0">
                <a:latin typeface="Tahoma"/>
                <a:cs typeface="Tahoma"/>
              </a:rPr>
              <a:t> to </a:t>
            </a:r>
            <a:r>
              <a:rPr sz="1800" dirty="0">
                <a:latin typeface="Tahoma"/>
                <a:cs typeface="Tahoma"/>
              </a:rPr>
              <a:t>show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significant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emission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at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STED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laser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wavelengths.</a:t>
            </a:r>
            <a:endParaRPr sz="1800">
              <a:latin typeface="Tahoma"/>
              <a:cs typeface="Tahoma"/>
            </a:endParaRPr>
          </a:p>
          <a:p>
            <a:pPr marL="353695" indent="-340995">
              <a:lnSpc>
                <a:spcPts val="2030"/>
              </a:lnSpc>
              <a:spcBef>
                <a:spcPts val="195"/>
              </a:spcBef>
              <a:buClr>
                <a:srgbClr val="C00000"/>
              </a:buClr>
              <a:buFont typeface="Segoe UI Symbol"/>
              <a:buChar char="■"/>
              <a:tabLst>
                <a:tab pos="353695" algn="l"/>
              </a:tabLst>
            </a:pPr>
            <a:r>
              <a:rPr sz="1800" dirty="0">
                <a:latin typeface="Tahoma"/>
                <a:cs typeface="Tahoma"/>
              </a:rPr>
              <a:t>Ex: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647,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Alexa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555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and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OG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488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for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775nm,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660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and</a:t>
            </a:r>
            <a:endParaRPr sz="1800">
              <a:latin typeface="Tahoma"/>
              <a:cs typeface="Tahoma"/>
            </a:endParaRPr>
          </a:p>
          <a:p>
            <a:pPr marL="353695">
              <a:lnSpc>
                <a:spcPts val="2030"/>
              </a:lnSpc>
            </a:pPr>
            <a:r>
              <a:rPr sz="1800" b="1" dirty="0">
                <a:latin typeface="Tahoma"/>
                <a:cs typeface="Tahoma"/>
              </a:rPr>
              <a:t>592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nm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depletion laser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0" dirty="0">
                <a:latin typeface="Segoe UI Symbol"/>
                <a:cs typeface="Segoe UI Symbol"/>
              </a:rPr>
              <a:t>➔</a:t>
            </a:r>
            <a:endParaRPr sz="18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3788" y="1026668"/>
            <a:ext cx="30029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Multi-</a:t>
            </a:r>
            <a:r>
              <a:rPr dirty="0"/>
              <a:t>color</a:t>
            </a:r>
            <a:r>
              <a:rPr spc="90" dirty="0"/>
              <a:t> </a:t>
            </a:r>
            <a:r>
              <a:rPr spc="-20" dirty="0"/>
              <a:t>STED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1716" y="3151124"/>
            <a:ext cx="7258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Sequence</a:t>
            </a:r>
            <a:r>
              <a:rPr sz="1100" b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100" b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3: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13103" y="3502152"/>
            <a:ext cx="7449820" cy="3057525"/>
            <a:chOff x="1213103" y="3502152"/>
            <a:chExt cx="7449820" cy="30575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3" y="3502152"/>
              <a:ext cx="7449311" cy="30571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63111" y="3526536"/>
              <a:ext cx="40005" cy="2493645"/>
            </a:xfrm>
            <a:custGeom>
              <a:avLst/>
              <a:gdLst/>
              <a:ahLst/>
              <a:cxnLst/>
              <a:rect l="l" t="t" r="r" b="b"/>
              <a:pathLst>
                <a:path w="40004" h="2493645">
                  <a:moveTo>
                    <a:pt x="39624" y="0"/>
                  </a:moveTo>
                  <a:lnTo>
                    <a:pt x="0" y="0"/>
                  </a:lnTo>
                  <a:lnTo>
                    <a:pt x="0" y="2493264"/>
                  </a:lnTo>
                  <a:lnTo>
                    <a:pt x="39624" y="2493264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96844" y="3178556"/>
            <a:ext cx="7391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Excitation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470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4335" y="3526535"/>
            <a:ext cx="113030" cy="2493645"/>
          </a:xfrm>
          <a:custGeom>
            <a:avLst/>
            <a:gdLst/>
            <a:ahLst/>
            <a:cxnLst/>
            <a:rect l="l" t="t" r="r" b="b"/>
            <a:pathLst>
              <a:path w="113029" h="2493645">
                <a:moveTo>
                  <a:pt x="36575" y="2380488"/>
                </a:moveTo>
                <a:lnTo>
                  <a:pt x="0" y="2380488"/>
                </a:lnTo>
                <a:lnTo>
                  <a:pt x="54863" y="2493264"/>
                </a:lnTo>
                <a:lnTo>
                  <a:pt x="103384" y="2398776"/>
                </a:lnTo>
                <a:lnTo>
                  <a:pt x="36575" y="2398776"/>
                </a:lnTo>
                <a:lnTo>
                  <a:pt x="36575" y="2380488"/>
                </a:lnTo>
                <a:close/>
              </a:path>
              <a:path w="113029" h="2493645">
                <a:moveTo>
                  <a:pt x="76200" y="0"/>
                </a:moveTo>
                <a:lnTo>
                  <a:pt x="36575" y="0"/>
                </a:lnTo>
                <a:lnTo>
                  <a:pt x="36575" y="2398776"/>
                </a:lnTo>
                <a:lnTo>
                  <a:pt x="76200" y="2398776"/>
                </a:lnTo>
                <a:lnTo>
                  <a:pt x="76200" y="0"/>
                </a:lnTo>
                <a:close/>
              </a:path>
              <a:path w="113029" h="2493645">
                <a:moveTo>
                  <a:pt x="112775" y="2380488"/>
                </a:moveTo>
                <a:lnTo>
                  <a:pt x="76200" y="2380488"/>
                </a:lnTo>
                <a:lnTo>
                  <a:pt x="76200" y="2398776"/>
                </a:lnTo>
                <a:lnTo>
                  <a:pt x="103384" y="2398776"/>
                </a:lnTo>
                <a:lnTo>
                  <a:pt x="112775" y="2380488"/>
                </a:lnTo>
                <a:close/>
              </a:path>
            </a:pathLst>
          </a:custGeom>
          <a:solidFill>
            <a:srgbClr val="FDD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2555" y="3178556"/>
            <a:ext cx="7359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Depletion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@</a:t>
            </a:r>
            <a:r>
              <a:rPr sz="1100" dirty="0">
                <a:latin typeface="Calibri"/>
                <a:cs typeface="Calibri"/>
              </a:rPr>
              <a:t> 592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6875" y="6546760"/>
            <a:ext cx="7576184" cy="3835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08685" marR="5080" indent="-896619">
              <a:lnSpc>
                <a:spcPts val="1420"/>
              </a:lnSpc>
              <a:spcBef>
                <a:spcPts val="65"/>
              </a:spcBef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**</a:t>
            </a:r>
            <a:r>
              <a:rPr sz="1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Rule: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“Image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red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225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1270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30" dirty="0">
                <a:solidFill>
                  <a:srgbClr val="C00000"/>
                </a:solidFill>
                <a:latin typeface="Segoe UI Symbol"/>
                <a:cs typeface="Segoe UI Symbol"/>
              </a:rPr>
              <a:t>➔</a:t>
            </a:r>
            <a:r>
              <a:rPr sz="1200" spc="-45" dirty="0">
                <a:solidFill>
                  <a:srgbClr val="C00000"/>
                </a:solidFill>
                <a:latin typeface="Segoe UI Symbol"/>
                <a:cs typeface="Segoe UI Symbo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blue” </a:t>
            </a:r>
            <a:r>
              <a:rPr sz="1200" b="1" spc="-50" dirty="0">
                <a:solidFill>
                  <a:srgbClr val="7F7F7F"/>
                </a:solidFill>
                <a:latin typeface="Calibri"/>
                <a:cs typeface="Calibri"/>
              </a:rPr>
              <a:t>ALWAYS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 start</a:t>
            </a:r>
            <a:r>
              <a:rPr sz="1200" b="1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your</a:t>
            </a:r>
            <a:r>
              <a:rPr sz="1200" b="1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sequential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660/592</a:t>
            </a:r>
            <a:r>
              <a:rPr sz="1200" b="1" spc="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nm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STED</a:t>
            </a:r>
            <a:r>
              <a:rPr sz="1200" b="1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scans</a:t>
            </a:r>
            <a:r>
              <a:rPr sz="1200" b="1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with</a:t>
            </a:r>
            <a:r>
              <a:rPr sz="120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LONGER</a:t>
            </a:r>
            <a:r>
              <a:rPr sz="1200" b="1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WAVELENGTH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7F7F7F"/>
                </a:solidFill>
                <a:latin typeface="Calibri"/>
                <a:cs typeface="Calibri"/>
              </a:rPr>
              <a:t>dye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and</a:t>
            </a:r>
            <a:r>
              <a:rPr sz="1200" b="1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660</a:t>
            </a:r>
            <a:r>
              <a:rPr sz="12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nm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depletion</a:t>
            </a:r>
            <a:r>
              <a:rPr sz="120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laser!!!</a:t>
            </a:r>
            <a:r>
              <a:rPr sz="1200" b="1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592</a:t>
            </a:r>
            <a:r>
              <a:rPr sz="12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nm</a:t>
            </a:r>
            <a:r>
              <a:rPr sz="1200" b="1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depletion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laser</a:t>
            </a:r>
            <a:r>
              <a:rPr sz="1200" b="1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may</a:t>
            </a:r>
            <a:r>
              <a:rPr sz="1200" b="1" spc="-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7F7F7F"/>
                </a:solidFill>
                <a:latin typeface="Calibri"/>
                <a:cs typeface="Calibri"/>
              </a:rPr>
              <a:t>bleach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orange/red</a:t>
            </a:r>
            <a:r>
              <a:rPr sz="12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7F7F7F"/>
                </a:solidFill>
                <a:latin typeface="Calibri"/>
                <a:cs typeface="Calibri"/>
              </a:rPr>
              <a:t>dyes.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A4D9EBC8E834CBD3FE7B4F3DEEEE9" ma:contentTypeVersion="18" ma:contentTypeDescription="Create a new document." ma:contentTypeScope="" ma:versionID="c7530b05d504355180595a9f2642990c">
  <xsd:schema xmlns:xsd="http://www.w3.org/2001/XMLSchema" xmlns:xs="http://www.w3.org/2001/XMLSchema" xmlns:p="http://schemas.microsoft.com/office/2006/metadata/properties" xmlns:ns3="c6093c7a-3782-45c7-b105-39fec04495ad" xmlns:ns4="4657869d-2d54-4568-8c90-3e52f54df720" targetNamespace="http://schemas.microsoft.com/office/2006/metadata/properties" ma:root="true" ma:fieldsID="0794a81c61d3b0ae546ea2029cbb22db" ns3:_="" ns4:_="">
    <xsd:import namespace="c6093c7a-3782-45c7-b105-39fec04495ad"/>
    <xsd:import namespace="4657869d-2d54-4568-8c90-3e52f54df7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93c7a-3782-45c7-b105-39fec04495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7869d-2d54-4568-8c90-3e52f54df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57869d-2d54-4568-8c90-3e52f54df720" xsi:nil="true"/>
  </documentManagement>
</p:properties>
</file>

<file path=customXml/itemProps1.xml><?xml version="1.0" encoding="utf-8"?>
<ds:datastoreItem xmlns:ds="http://schemas.openxmlformats.org/officeDocument/2006/customXml" ds:itemID="{7C9C7E37-CBC8-49A4-84EB-A50FAA00F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093c7a-3782-45c7-b105-39fec04495ad"/>
    <ds:schemaRef ds:uri="4657869d-2d54-4568-8c90-3e52f54df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167E1A-FD12-491E-B429-DC48C5F0A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1EFAF-0676-4BB8-AC55-3912810382AC}">
  <ds:schemaRefs>
    <ds:schemaRef ds:uri="http://schemas.openxmlformats.org/package/2006/metadata/core-properties"/>
    <ds:schemaRef ds:uri="http://www.w3.org/XML/1998/namespace"/>
    <ds:schemaRef ds:uri="4657869d-2d54-4568-8c90-3e52f54df720"/>
    <ds:schemaRef ds:uri="c6093c7a-3782-45c7-b105-39fec04495ad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1694</Words>
  <Application>Microsoft Office PowerPoint</Application>
  <PresentationFormat>Custom</PresentationFormat>
  <Paragraphs>190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Segoe UI Symbol</vt:lpstr>
      <vt:lpstr>Symbol</vt:lpstr>
      <vt:lpstr>Tahoma</vt:lpstr>
      <vt:lpstr>Office Theme</vt:lpstr>
      <vt:lpstr>Choosing fluorescent dyes for STED</vt:lpstr>
      <vt:lpstr>Important factors:</vt:lpstr>
      <vt:lpstr>Single color STED</vt:lpstr>
      <vt:lpstr>Single color STED</vt:lpstr>
      <vt:lpstr>Single color STED</vt:lpstr>
      <vt:lpstr>Recommended Single Dyes</vt:lpstr>
      <vt:lpstr>Multi-color STED</vt:lpstr>
      <vt:lpstr>Multi-color STED</vt:lpstr>
      <vt:lpstr>Multi-color STED</vt:lpstr>
      <vt:lpstr>Multi-color STED – 1 STED laser</vt:lpstr>
      <vt:lpstr>Multi-color STED – 1 STED laser</vt:lpstr>
      <vt:lpstr>Multi-color STED – 1 STED laser</vt:lpstr>
      <vt:lpstr>gated STED</vt:lpstr>
      <vt:lpstr>gated STED</vt:lpstr>
      <vt:lpstr>Increase Primary and Secondary Concentrations</vt:lpstr>
      <vt:lpstr>PowerPoint Presentation</vt:lpstr>
      <vt:lpstr>Nanocrystals (Quantum Dots - eFluor)</vt:lpstr>
      <vt:lpstr>Sample Mounting</vt:lpstr>
      <vt:lpstr>Mounting Media</vt:lpstr>
      <vt:lpstr>Mounting Media</vt:lpstr>
      <vt:lpstr>STED CW and gated STED – Mounting Media</vt:lpstr>
      <vt:lpstr>General STED Workflow</vt:lpstr>
      <vt:lpstr>TCS STED CW and gSTED – Tips and Tricks received by customers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Sarah STED 3X sample prep.pptx</dc:title>
  <dc:creator>Louise Bertrand</dc:creator>
  <cp:lastModifiedBy>Michelle Ocana</cp:lastModifiedBy>
  <cp:revision>2</cp:revision>
  <dcterms:created xsi:type="dcterms:W3CDTF">2024-08-06T15:19:40Z</dcterms:created>
  <dcterms:modified xsi:type="dcterms:W3CDTF">2024-08-06T15:30:23Z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2015-06-08T00:00:00Z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2024-08-06T00:00:00Z</vt:filetime>
  </property>
  <property fmtid="{D5CDD505-2E9C-101B-9397-08002B2CF9AE}" pid="5" name="Producer">
    <vt:lpwstr>Mac OS X 10.9.5 Quartz PDFContext</vt:lpwstr>
  </property>
  <property fmtid="{D5CDD505-2E9C-101B-9397-08002B2CF9AE}" pid="6" name="ContentTypeId">
    <vt:lpwstr>0x0101006D0A4D9EBC8E834CBD3FE7B4F3DEEEE9</vt:lpwstr>
  </property>
</Properties>
</file>